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handoutMasterIdLst>
    <p:handoutMasterId r:id="rId46"/>
  </p:handoutMasterIdLst>
  <p:sldIdLst>
    <p:sldId id="256" r:id="rId2"/>
    <p:sldId id="268" r:id="rId3"/>
    <p:sldId id="269" r:id="rId4"/>
    <p:sldId id="284" r:id="rId5"/>
    <p:sldId id="285" r:id="rId6"/>
    <p:sldId id="279" r:id="rId7"/>
    <p:sldId id="286" r:id="rId8"/>
    <p:sldId id="287" r:id="rId9"/>
    <p:sldId id="288" r:id="rId10"/>
    <p:sldId id="289" r:id="rId11"/>
    <p:sldId id="292" r:id="rId12"/>
    <p:sldId id="291" r:id="rId13"/>
    <p:sldId id="290"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4" r:id="rId35"/>
    <p:sldId id="315" r:id="rId36"/>
    <p:sldId id="316" r:id="rId37"/>
    <p:sldId id="317" r:id="rId38"/>
    <p:sldId id="324" r:id="rId39"/>
    <p:sldId id="318" r:id="rId40"/>
    <p:sldId id="319" r:id="rId41"/>
    <p:sldId id="320" r:id="rId42"/>
    <p:sldId id="321" r:id="rId43"/>
    <p:sldId id="322" r:id="rId44"/>
    <p:sldId id="323" r:id="rId45"/>
  </p:sldIdLst>
  <p:sldSz cx="9144000" cy="6858000" type="screen4x3"/>
  <p:notesSz cx="6858000" cy="9926638"/>
  <p:defaultTextStyle>
    <a:defPPr>
      <a:defRPr lang="el-GR"/>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81" autoAdjust="0"/>
  </p:normalViewPr>
  <p:slideViewPr>
    <p:cSldViewPr>
      <p:cViewPr varScale="1">
        <p:scale>
          <a:sx n="107" d="100"/>
          <a:sy n="107" d="100"/>
        </p:scale>
        <p:origin x="168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0F943-F490-4927-8FAA-ED905E4FD5D6}" type="doc">
      <dgm:prSet loTypeId="urn:microsoft.com/office/officeart/2008/layout/RadialCluster" loCatId="relationship" qsTypeId="urn:microsoft.com/office/officeart/2005/8/quickstyle/3d4" qsCatId="3D" csTypeId="urn:microsoft.com/office/officeart/2005/8/colors/colorful2" csCatId="colorful" phldr="1"/>
      <dgm:spPr/>
      <dgm:t>
        <a:bodyPr/>
        <a:lstStyle/>
        <a:p>
          <a:endParaRPr lang="el-GR"/>
        </a:p>
      </dgm:t>
    </dgm:pt>
    <dgm:pt modelId="{43FEE08D-F692-4A7A-8780-10C5B39161DF}">
      <dgm:prSet phldrT="[Κείμενο]" custT="1"/>
      <dgm:spPr/>
      <dgm:t>
        <a:bodyPr/>
        <a:lstStyle/>
        <a:p>
          <a:r>
            <a:rPr lang="el-GR" sz="2200" dirty="0"/>
            <a:t>Φορτηγά</a:t>
          </a:r>
        </a:p>
      </dgm:t>
    </dgm:pt>
    <dgm:pt modelId="{1611B6B0-284F-46A7-92CB-46AB7052D5DB}" type="parTrans" cxnId="{BAD2AE82-B4B9-4970-A5DF-9C2781092A57}">
      <dgm:prSet/>
      <dgm:spPr/>
      <dgm:t>
        <a:bodyPr/>
        <a:lstStyle/>
        <a:p>
          <a:endParaRPr lang="el-GR"/>
        </a:p>
      </dgm:t>
    </dgm:pt>
    <dgm:pt modelId="{2031A6A3-FBCD-467F-8CCE-6E0DBACD6572}" type="sibTrans" cxnId="{BAD2AE82-B4B9-4970-A5DF-9C2781092A57}">
      <dgm:prSet/>
      <dgm:spPr/>
      <dgm:t>
        <a:bodyPr/>
        <a:lstStyle/>
        <a:p>
          <a:endParaRPr lang="el-GR"/>
        </a:p>
      </dgm:t>
    </dgm:pt>
    <dgm:pt modelId="{840127DF-22FB-4105-855F-A4ECBB6A859A}">
      <dgm:prSet phldrT="[Κείμενο]" custT="1"/>
      <dgm:spPr/>
      <dgm:t>
        <a:bodyPr/>
        <a:lstStyle/>
        <a:p>
          <a:r>
            <a:rPr lang="el-GR" sz="1800" dirty="0"/>
            <a:t>ξηρού φορτίου</a:t>
          </a:r>
        </a:p>
      </dgm:t>
    </dgm:pt>
    <dgm:pt modelId="{36F02F7A-BA54-4122-81B0-779266419035}" type="parTrans" cxnId="{F01BBCA7-BC1F-4A8B-91D3-DB6808F66768}">
      <dgm:prSet/>
      <dgm:spPr/>
      <dgm:t>
        <a:bodyPr/>
        <a:lstStyle/>
        <a:p>
          <a:endParaRPr lang="el-GR"/>
        </a:p>
      </dgm:t>
    </dgm:pt>
    <dgm:pt modelId="{DB120CB8-76A6-49F4-BDFD-3562ED00A53F}" type="sibTrans" cxnId="{F01BBCA7-BC1F-4A8B-91D3-DB6808F66768}">
      <dgm:prSet/>
      <dgm:spPr/>
      <dgm:t>
        <a:bodyPr/>
        <a:lstStyle/>
        <a:p>
          <a:endParaRPr lang="el-GR"/>
        </a:p>
      </dgm:t>
    </dgm:pt>
    <dgm:pt modelId="{B81118E6-D8DA-412A-99B3-E62A50E7AF72}">
      <dgm:prSet phldrT="[Κείμενο]" custT="1"/>
      <dgm:spPr/>
      <dgm:t>
        <a:bodyPr/>
        <a:lstStyle/>
        <a:p>
          <a:r>
            <a:rPr lang="el-GR" sz="1800" dirty="0"/>
            <a:t>ειδικών φορτίων</a:t>
          </a:r>
        </a:p>
      </dgm:t>
    </dgm:pt>
    <dgm:pt modelId="{0567E19E-A8EE-4490-82E1-09C08C9F99E6}" type="parTrans" cxnId="{0A89E4FA-D26F-451F-81D9-0BC996672D69}">
      <dgm:prSet/>
      <dgm:spPr/>
      <dgm:t>
        <a:bodyPr/>
        <a:lstStyle/>
        <a:p>
          <a:endParaRPr lang="el-GR"/>
        </a:p>
      </dgm:t>
    </dgm:pt>
    <dgm:pt modelId="{E893DAFE-5002-48D7-8976-AD9897BB15EA}" type="sibTrans" cxnId="{0A89E4FA-D26F-451F-81D9-0BC996672D69}">
      <dgm:prSet/>
      <dgm:spPr/>
      <dgm:t>
        <a:bodyPr/>
        <a:lstStyle/>
        <a:p>
          <a:endParaRPr lang="el-GR"/>
        </a:p>
      </dgm:t>
    </dgm:pt>
    <dgm:pt modelId="{E2B50B8C-CC4F-44ED-9E78-94E753C8442B}">
      <dgm:prSet phldrT="[Κείμενο]" custT="1"/>
      <dgm:spPr/>
      <dgm:t>
        <a:bodyPr/>
        <a:lstStyle/>
        <a:p>
          <a:r>
            <a:rPr lang="el-GR" sz="1800"/>
            <a:t>μεικτού φορτίου</a:t>
          </a:r>
          <a:endParaRPr lang="el-GR" sz="1800" dirty="0"/>
        </a:p>
      </dgm:t>
    </dgm:pt>
    <dgm:pt modelId="{67853620-9BD8-455F-8989-DF26DFC8308F}" type="parTrans" cxnId="{4C7F590C-DDD5-4D56-B8F0-CAE166429C3B}">
      <dgm:prSet/>
      <dgm:spPr/>
      <dgm:t>
        <a:bodyPr/>
        <a:lstStyle/>
        <a:p>
          <a:endParaRPr lang="el-GR"/>
        </a:p>
      </dgm:t>
    </dgm:pt>
    <dgm:pt modelId="{0A18624F-4214-4CC3-93F2-1E5CE804D8F1}" type="sibTrans" cxnId="{4C7F590C-DDD5-4D56-B8F0-CAE166429C3B}">
      <dgm:prSet/>
      <dgm:spPr/>
      <dgm:t>
        <a:bodyPr/>
        <a:lstStyle/>
        <a:p>
          <a:endParaRPr lang="el-GR"/>
        </a:p>
      </dgm:t>
    </dgm:pt>
    <dgm:pt modelId="{C6E7E54D-84EF-4792-951A-D5F61E7472DF}">
      <dgm:prSet custT="1"/>
      <dgm:spPr/>
      <dgm:t>
        <a:bodyPr/>
        <a:lstStyle/>
        <a:p>
          <a:r>
            <a:rPr lang="el-GR" sz="1800" dirty="0"/>
            <a:t>υγρού φορτίου</a:t>
          </a:r>
        </a:p>
      </dgm:t>
    </dgm:pt>
    <dgm:pt modelId="{7FE08634-0069-4255-A21E-502F4A26B56D}" type="parTrans" cxnId="{F8DC5276-8997-4FDF-8E4D-A8D674340CED}">
      <dgm:prSet/>
      <dgm:spPr/>
      <dgm:t>
        <a:bodyPr/>
        <a:lstStyle/>
        <a:p>
          <a:endParaRPr lang="el-GR"/>
        </a:p>
      </dgm:t>
    </dgm:pt>
    <dgm:pt modelId="{30E1DBB2-FFC4-41A1-9651-E2BBDAA98001}" type="sibTrans" cxnId="{F8DC5276-8997-4FDF-8E4D-A8D674340CED}">
      <dgm:prSet/>
      <dgm:spPr/>
      <dgm:t>
        <a:bodyPr/>
        <a:lstStyle/>
        <a:p>
          <a:endParaRPr lang="el-GR"/>
        </a:p>
      </dgm:t>
    </dgm:pt>
    <dgm:pt modelId="{DBB98292-4C48-46FC-AB5B-795083D026EA}" type="pres">
      <dgm:prSet presAssocID="{7DD0F943-F490-4927-8FAA-ED905E4FD5D6}" presName="Name0" presStyleCnt="0">
        <dgm:presLayoutVars>
          <dgm:chMax val="1"/>
          <dgm:chPref val="1"/>
          <dgm:dir/>
          <dgm:animOne val="branch"/>
          <dgm:animLvl val="lvl"/>
        </dgm:presLayoutVars>
      </dgm:prSet>
      <dgm:spPr/>
    </dgm:pt>
    <dgm:pt modelId="{2804A5B5-BA2D-4708-AA89-0401CA982612}" type="pres">
      <dgm:prSet presAssocID="{43FEE08D-F692-4A7A-8780-10C5B39161DF}" presName="singleCycle" presStyleCnt="0"/>
      <dgm:spPr/>
    </dgm:pt>
    <dgm:pt modelId="{507ABA89-C7A0-4A07-8DDC-93F0708A2DB3}" type="pres">
      <dgm:prSet presAssocID="{43FEE08D-F692-4A7A-8780-10C5B39161DF}" presName="singleCenter" presStyleLbl="node1" presStyleIdx="0" presStyleCnt="5" custScaleX="113282" custScaleY="50781" custLinFactNeighborX="-99654" custLinFactNeighborY="-22813">
        <dgm:presLayoutVars>
          <dgm:chMax val="7"/>
          <dgm:chPref val="7"/>
        </dgm:presLayoutVars>
      </dgm:prSet>
      <dgm:spPr/>
    </dgm:pt>
    <dgm:pt modelId="{B88DF0FE-5A37-4E4B-882A-FEFF99C31F87}" type="pres">
      <dgm:prSet presAssocID="{36F02F7A-BA54-4122-81B0-779266419035}" presName="Name56" presStyleLbl="parChTrans1D2" presStyleIdx="0" presStyleCnt="4"/>
      <dgm:spPr/>
    </dgm:pt>
    <dgm:pt modelId="{681073D1-C2BB-40E4-B82C-E0C6710D4425}" type="pres">
      <dgm:prSet presAssocID="{840127DF-22FB-4105-855F-A4ECBB6A859A}" presName="text0" presStyleLbl="node1" presStyleIdx="1" presStyleCnt="5" custScaleX="269323" custScaleY="44071" custRadScaleRad="120785" custRadScaleInc="59028">
        <dgm:presLayoutVars>
          <dgm:bulletEnabled val="1"/>
        </dgm:presLayoutVars>
      </dgm:prSet>
      <dgm:spPr/>
    </dgm:pt>
    <dgm:pt modelId="{C7D49169-0425-4CE4-9911-9D167CCB2DC8}" type="pres">
      <dgm:prSet presAssocID="{7FE08634-0069-4255-A21E-502F4A26B56D}" presName="Name56" presStyleLbl="parChTrans1D2" presStyleIdx="1" presStyleCnt="4"/>
      <dgm:spPr/>
    </dgm:pt>
    <dgm:pt modelId="{096B3BEA-2643-4552-A96A-AD565C0D522F}" type="pres">
      <dgm:prSet presAssocID="{C6E7E54D-84EF-4792-951A-D5F61E7472DF}" presName="text0" presStyleLbl="node1" presStyleIdx="2" presStyleCnt="5" custScaleX="269323" custScaleY="48968" custRadScaleRad="91734" custRadScaleInc="-119841">
        <dgm:presLayoutVars>
          <dgm:bulletEnabled val="1"/>
        </dgm:presLayoutVars>
      </dgm:prSet>
      <dgm:spPr/>
    </dgm:pt>
    <dgm:pt modelId="{243920FA-E25E-4F33-948E-91335790BEE5}" type="pres">
      <dgm:prSet presAssocID="{0567E19E-A8EE-4490-82E1-09C08C9F99E6}" presName="Name56" presStyleLbl="parChTrans1D2" presStyleIdx="2" presStyleCnt="4"/>
      <dgm:spPr/>
    </dgm:pt>
    <dgm:pt modelId="{7AF340B7-645D-4187-A8B7-9856AAB0483C}" type="pres">
      <dgm:prSet presAssocID="{B81118E6-D8DA-412A-99B3-E62A50E7AF72}" presName="text0" presStyleLbl="node1" presStyleIdx="3" presStyleCnt="5" custScaleX="269323" custScaleY="48968" custRadScaleRad="54779" custRadScaleInc="-220622">
        <dgm:presLayoutVars>
          <dgm:bulletEnabled val="1"/>
        </dgm:presLayoutVars>
      </dgm:prSet>
      <dgm:spPr/>
    </dgm:pt>
    <dgm:pt modelId="{981B3020-31B7-4EEA-8417-EB2EFEC496FB}" type="pres">
      <dgm:prSet presAssocID="{67853620-9BD8-455F-8989-DF26DFC8308F}" presName="Name56" presStyleLbl="parChTrans1D2" presStyleIdx="3" presStyleCnt="4"/>
      <dgm:spPr/>
    </dgm:pt>
    <dgm:pt modelId="{9F0FD081-3ED5-495A-BA00-AE8481AE2158}" type="pres">
      <dgm:prSet presAssocID="{E2B50B8C-CC4F-44ED-9E78-94E753C8442B}" presName="text0" presStyleLbl="node1" presStyleIdx="4" presStyleCnt="5" custScaleX="269323" custScaleY="48968" custRadScaleRad="68108" custRadScaleInc="316599">
        <dgm:presLayoutVars>
          <dgm:bulletEnabled val="1"/>
        </dgm:presLayoutVars>
      </dgm:prSet>
      <dgm:spPr/>
    </dgm:pt>
  </dgm:ptLst>
  <dgm:cxnLst>
    <dgm:cxn modelId="{F66A2B08-0F53-4C86-B5D6-5A6BF19AB3FC}" type="presOf" srcId="{B81118E6-D8DA-412A-99B3-E62A50E7AF72}" destId="{7AF340B7-645D-4187-A8B7-9856AAB0483C}" srcOrd="0" destOrd="0" presId="urn:microsoft.com/office/officeart/2008/layout/RadialCluster"/>
    <dgm:cxn modelId="{4C7F590C-DDD5-4D56-B8F0-CAE166429C3B}" srcId="{43FEE08D-F692-4A7A-8780-10C5B39161DF}" destId="{E2B50B8C-CC4F-44ED-9E78-94E753C8442B}" srcOrd="3" destOrd="0" parTransId="{67853620-9BD8-455F-8989-DF26DFC8308F}" sibTransId="{0A18624F-4214-4CC3-93F2-1E5CE804D8F1}"/>
    <dgm:cxn modelId="{073B4D42-0BA1-4FA0-A4D2-AFB33281983A}" type="presOf" srcId="{C6E7E54D-84EF-4792-951A-D5F61E7472DF}" destId="{096B3BEA-2643-4552-A96A-AD565C0D522F}" srcOrd="0" destOrd="0" presId="urn:microsoft.com/office/officeart/2008/layout/RadialCluster"/>
    <dgm:cxn modelId="{37F40A46-9AE0-4C73-AC26-4A9A1EDBC7A6}" type="presOf" srcId="{36F02F7A-BA54-4122-81B0-779266419035}" destId="{B88DF0FE-5A37-4E4B-882A-FEFF99C31F87}" srcOrd="0" destOrd="0" presId="urn:microsoft.com/office/officeart/2008/layout/RadialCluster"/>
    <dgm:cxn modelId="{9727364D-28E2-4299-8B19-630A3EBA332B}" type="presOf" srcId="{67853620-9BD8-455F-8989-DF26DFC8308F}" destId="{981B3020-31B7-4EEA-8417-EB2EFEC496FB}" srcOrd="0" destOrd="0" presId="urn:microsoft.com/office/officeart/2008/layout/RadialCluster"/>
    <dgm:cxn modelId="{28ADE260-B5BB-470A-8231-150808045F08}" type="presOf" srcId="{0567E19E-A8EE-4490-82E1-09C08C9F99E6}" destId="{243920FA-E25E-4F33-948E-91335790BEE5}" srcOrd="0" destOrd="0" presId="urn:microsoft.com/office/officeart/2008/layout/RadialCluster"/>
    <dgm:cxn modelId="{F8DC5276-8997-4FDF-8E4D-A8D674340CED}" srcId="{43FEE08D-F692-4A7A-8780-10C5B39161DF}" destId="{C6E7E54D-84EF-4792-951A-D5F61E7472DF}" srcOrd="1" destOrd="0" parTransId="{7FE08634-0069-4255-A21E-502F4A26B56D}" sibTransId="{30E1DBB2-FFC4-41A1-9651-E2BBDAA98001}"/>
    <dgm:cxn modelId="{BAD2AE82-B4B9-4970-A5DF-9C2781092A57}" srcId="{7DD0F943-F490-4927-8FAA-ED905E4FD5D6}" destId="{43FEE08D-F692-4A7A-8780-10C5B39161DF}" srcOrd="0" destOrd="0" parTransId="{1611B6B0-284F-46A7-92CB-46AB7052D5DB}" sibTransId="{2031A6A3-FBCD-467F-8CCE-6E0DBACD6572}"/>
    <dgm:cxn modelId="{E709B290-7399-4BF1-877A-2BA0F210936A}" type="presOf" srcId="{840127DF-22FB-4105-855F-A4ECBB6A859A}" destId="{681073D1-C2BB-40E4-B82C-E0C6710D4425}" srcOrd="0" destOrd="0" presId="urn:microsoft.com/office/officeart/2008/layout/RadialCluster"/>
    <dgm:cxn modelId="{F7F616A6-7C85-4395-9DA0-D0AA137038C8}" type="presOf" srcId="{7FE08634-0069-4255-A21E-502F4A26B56D}" destId="{C7D49169-0425-4CE4-9911-9D167CCB2DC8}" srcOrd="0" destOrd="0" presId="urn:microsoft.com/office/officeart/2008/layout/RadialCluster"/>
    <dgm:cxn modelId="{438B72A6-4973-4B4C-8FDA-E6AD0D8ABA54}" type="presOf" srcId="{E2B50B8C-CC4F-44ED-9E78-94E753C8442B}" destId="{9F0FD081-3ED5-495A-BA00-AE8481AE2158}" srcOrd="0" destOrd="0" presId="urn:microsoft.com/office/officeart/2008/layout/RadialCluster"/>
    <dgm:cxn modelId="{F01BBCA7-BC1F-4A8B-91D3-DB6808F66768}" srcId="{43FEE08D-F692-4A7A-8780-10C5B39161DF}" destId="{840127DF-22FB-4105-855F-A4ECBB6A859A}" srcOrd="0" destOrd="0" parTransId="{36F02F7A-BA54-4122-81B0-779266419035}" sibTransId="{DB120CB8-76A6-49F4-BDFD-3562ED00A53F}"/>
    <dgm:cxn modelId="{7B2C6ABB-E2A3-4906-9338-50453D110AB9}" type="presOf" srcId="{7DD0F943-F490-4927-8FAA-ED905E4FD5D6}" destId="{DBB98292-4C48-46FC-AB5B-795083D026EA}" srcOrd="0" destOrd="0" presId="urn:microsoft.com/office/officeart/2008/layout/RadialCluster"/>
    <dgm:cxn modelId="{CC672FE4-1800-4CD9-8EEC-51243F14D892}" type="presOf" srcId="{43FEE08D-F692-4A7A-8780-10C5B39161DF}" destId="{507ABA89-C7A0-4A07-8DDC-93F0708A2DB3}" srcOrd="0" destOrd="0" presId="urn:microsoft.com/office/officeart/2008/layout/RadialCluster"/>
    <dgm:cxn modelId="{0A89E4FA-D26F-451F-81D9-0BC996672D69}" srcId="{43FEE08D-F692-4A7A-8780-10C5B39161DF}" destId="{B81118E6-D8DA-412A-99B3-E62A50E7AF72}" srcOrd="2" destOrd="0" parTransId="{0567E19E-A8EE-4490-82E1-09C08C9F99E6}" sibTransId="{E893DAFE-5002-48D7-8976-AD9897BB15EA}"/>
    <dgm:cxn modelId="{B829934D-FBE6-4E26-B73C-293D1B12B043}" type="presParOf" srcId="{DBB98292-4C48-46FC-AB5B-795083D026EA}" destId="{2804A5B5-BA2D-4708-AA89-0401CA982612}" srcOrd="0" destOrd="0" presId="urn:microsoft.com/office/officeart/2008/layout/RadialCluster"/>
    <dgm:cxn modelId="{1A6D8FDD-A91E-48A5-85E2-2EF05F4017D6}" type="presParOf" srcId="{2804A5B5-BA2D-4708-AA89-0401CA982612}" destId="{507ABA89-C7A0-4A07-8DDC-93F0708A2DB3}" srcOrd="0" destOrd="0" presId="urn:microsoft.com/office/officeart/2008/layout/RadialCluster"/>
    <dgm:cxn modelId="{AF922AC9-34D1-4E21-A74D-DE3D5B1C19C5}" type="presParOf" srcId="{2804A5B5-BA2D-4708-AA89-0401CA982612}" destId="{B88DF0FE-5A37-4E4B-882A-FEFF99C31F87}" srcOrd="1" destOrd="0" presId="urn:microsoft.com/office/officeart/2008/layout/RadialCluster"/>
    <dgm:cxn modelId="{FA30B0C5-647F-46EA-8D73-BF32AAE77D80}" type="presParOf" srcId="{2804A5B5-BA2D-4708-AA89-0401CA982612}" destId="{681073D1-C2BB-40E4-B82C-E0C6710D4425}" srcOrd="2" destOrd="0" presId="urn:microsoft.com/office/officeart/2008/layout/RadialCluster"/>
    <dgm:cxn modelId="{8BD69B54-B84D-4B94-A747-38C792825B6A}" type="presParOf" srcId="{2804A5B5-BA2D-4708-AA89-0401CA982612}" destId="{C7D49169-0425-4CE4-9911-9D167CCB2DC8}" srcOrd="3" destOrd="0" presId="urn:microsoft.com/office/officeart/2008/layout/RadialCluster"/>
    <dgm:cxn modelId="{7F37DDD6-2259-43C5-B016-EC604FC6321E}" type="presParOf" srcId="{2804A5B5-BA2D-4708-AA89-0401CA982612}" destId="{096B3BEA-2643-4552-A96A-AD565C0D522F}" srcOrd="4" destOrd="0" presId="urn:microsoft.com/office/officeart/2008/layout/RadialCluster"/>
    <dgm:cxn modelId="{9CF43D55-F14D-4F02-8B11-16F63FCB1814}" type="presParOf" srcId="{2804A5B5-BA2D-4708-AA89-0401CA982612}" destId="{243920FA-E25E-4F33-948E-91335790BEE5}" srcOrd="5" destOrd="0" presId="urn:microsoft.com/office/officeart/2008/layout/RadialCluster"/>
    <dgm:cxn modelId="{97CD5D16-5323-4A7F-817C-0D47DC3A580C}" type="presParOf" srcId="{2804A5B5-BA2D-4708-AA89-0401CA982612}" destId="{7AF340B7-645D-4187-A8B7-9856AAB0483C}" srcOrd="6" destOrd="0" presId="urn:microsoft.com/office/officeart/2008/layout/RadialCluster"/>
    <dgm:cxn modelId="{4AA3F470-514A-4EEC-B843-1900BAF3D6ED}" type="presParOf" srcId="{2804A5B5-BA2D-4708-AA89-0401CA982612}" destId="{981B3020-31B7-4EEA-8417-EB2EFEC496FB}" srcOrd="7" destOrd="0" presId="urn:microsoft.com/office/officeart/2008/layout/RadialCluster"/>
    <dgm:cxn modelId="{B114094D-7B94-4CD3-B445-2CB36CB5E478}" type="presParOf" srcId="{2804A5B5-BA2D-4708-AA89-0401CA982612}" destId="{9F0FD081-3ED5-495A-BA00-AE8481AE2158}"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0F943-F490-4927-8FAA-ED905E4FD5D6}" type="doc">
      <dgm:prSet loTypeId="urn:microsoft.com/office/officeart/2008/layout/RadialCluster" loCatId="relationship" qsTypeId="urn:microsoft.com/office/officeart/2005/8/quickstyle/3d4" qsCatId="3D" csTypeId="urn:microsoft.com/office/officeart/2005/8/colors/accent0_3" csCatId="mainScheme" phldr="1"/>
      <dgm:spPr/>
      <dgm:t>
        <a:bodyPr/>
        <a:lstStyle/>
        <a:p>
          <a:endParaRPr lang="el-GR"/>
        </a:p>
      </dgm:t>
    </dgm:pt>
    <dgm:pt modelId="{43FEE08D-F692-4A7A-8780-10C5B39161DF}">
      <dgm:prSet phldrT="[Κείμενο]" custT="1"/>
      <dgm:spPr/>
      <dgm:t>
        <a:bodyPr/>
        <a:lstStyle/>
        <a:p>
          <a:r>
            <a:rPr lang="el-GR" sz="2200" dirty="0"/>
            <a:t>Ειδικού προορισμού</a:t>
          </a:r>
        </a:p>
      </dgm:t>
    </dgm:pt>
    <dgm:pt modelId="{1611B6B0-284F-46A7-92CB-46AB7052D5DB}" type="parTrans" cxnId="{BAD2AE82-B4B9-4970-A5DF-9C2781092A57}">
      <dgm:prSet/>
      <dgm:spPr/>
      <dgm:t>
        <a:bodyPr/>
        <a:lstStyle/>
        <a:p>
          <a:endParaRPr lang="el-GR"/>
        </a:p>
      </dgm:t>
    </dgm:pt>
    <dgm:pt modelId="{2031A6A3-FBCD-467F-8CCE-6E0DBACD6572}" type="sibTrans" cxnId="{BAD2AE82-B4B9-4970-A5DF-9C2781092A57}">
      <dgm:prSet/>
      <dgm:spPr/>
      <dgm:t>
        <a:bodyPr/>
        <a:lstStyle/>
        <a:p>
          <a:endParaRPr lang="el-GR"/>
        </a:p>
      </dgm:t>
    </dgm:pt>
    <dgm:pt modelId="{840127DF-22FB-4105-855F-A4ECBB6A859A}">
      <dgm:prSet phldrT="[Κείμενο]" custT="1"/>
      <dgm:spPr/>
      <dgm:t>
        <a:bodyPr/>
        <a:lstStyle/>
        <a:p>
          <a:r>
            <a:rPr lang="el-GR" sz="1800" dirty="0"/>
            <a:t>αλιευτικά</a:t>
          </a:r>
        </a:p>
      </dgm:t>
    </dgm:pt>
    <dgm:pt modelId="{36F02F7A-BA54-4122-81B0-779266419035}" type="parTrans" cxnId="{F01BBCA7-BC1F-4A8B-91D3-DB6808F66768}">
      <dgm:prSet/>
      <dgm:spPr/>
      <dgm:t>
        <a:bodyPr/>
        <a:lstStyle/>
        <a:p>
          <a:endParaRPr lang="el-GR"/>
        </a:p>
      </dgm:t>
    </dgm:pt>
    <dgm:pt modelId="{DB120CB8-76A6-49F4-BDFD-3562ED00A53F}" type="sibTrans" cxnId="{F01BBCA7-BC1F-4A8B-91D3-DB6808F66768}">
      <dgm:prSet/>
      <dgm:spPr/>
      <dgm:t>
        <a:bodyPr/>
        <a:lstStyle/>
        <a:p>
          <a:endParaRPr lang="el-GR"/>
        </a:p>
      </dgm:t>
    </dgm:pt>
    <dgm:pt modelId="{E2B50B8C-CC4F-44ED-9E78-94E753C8442B}">
      <dgm:prSet phldrT="[Κείμενο]" custT="1"/>
      <dgm:spPr/>
      <dgm:t>
        <a:bodyPr/>
        <a:lstStyle/>
        <a:p>
          <a:r>
            <a:rPr lang="el-GR" sz="1800" dirty="0"/>
            <a:t>εκπαιδευτικά</a:t>
          </a:r>
        </a:p>
      </dgm:t>
    </dgm:pt>
    <dgm:pt modelId="{67853620-9BD8-455F-8989-DF26DFC8308F}" type="parTrans" cxnId="{4C7F590C-DDD5-4D56-B8F0-CAE166429C3B}">
      <dgm:prSet/>
      <dgm:spPr/>
      <dgm:t>
        <a:bodyPr/>
        <a:lstStyle/>
        <a:p>
          <a:endParaRPr lang="el-GR"/>
        </a:p>
      </dgm:t>
    </dgm:pt>
    <dgm:pt modelId="{0A18624F-4214-4CC3-93F2-1E5CE804D8F1}" type="sibTrans" cxnId="{4C7F590C-DDD5-4D56-B8F0-CAE166429C3B}">
      <dgm:prSet/>
      <dgm:spPr/>
      <dgm:t>
        <a:bodyPr/>
        <a:lstStyle/>
        <a:p>
          <a:endParaRPr lang="el-GR"/>
        </a:p>
      </dgm:t>
    </dgm:pt>
    <dgm:pt modelId="{C6E7E54D-84EF-4792-951A-D5F61E7472DF}">
      <dgm:prSet custT="1"/>
      <dgm:spPr/>
      <dgm:t>
        <a:bodyPr/>
        <a:lstStyle/>
        <a:p>
          <a:r>
            <a:rPr lang="el-GR" sz="1800" dirty="0"/>
            <a:t>ερευνητικά</a:t>
          </a:r>
        </a:p>
      </dgm:t>
    </dgm:pt>
    <dgm:pt modelId="{7FE08634-0069-4255-A21E-502F4A26B56D}" type="parTrans" cxnId="{F8DC5276-8997-4FDF-8E4D-A8D674340CED}">
      <dgm:prSet/>
      <dgm:spPr/>
      <dgm:t>
        <a:bodyPr/>
        <a:lstStyle/>
        <a:p>
          <a:endParaRPr lang="el-GR"/>
        </a:p>
      </dgm:t>
    </dgm:pt>
    <dgm:pt modelId="{30E1DBB2-FFC4-41A1-9651-E2BBDAA98001}" type="sibTrans" cxnId="{F8DC5276-8997-4FDF-8E4D-A8D674340CED}">
      <dgm:prSet/>
      <dgm:spPr/>
      <dgm:t>
        <a:bodyPr/>
        <a:lstStyle/>
        <a:p>
          <a:endParaRPr lang="el-GR"/>
        </a:p>
      </dgm:t>
    </dgm:pt>
    <dgm:pt modelId="{DBB98292-4C48-46FC-AB5B-795083D026EA}" type="pres">
      <dgm:prSet presAssocID="{7DD0F943-F490-4927-8FAA-ED905E4FD5D6}" presName="Name0" presStyleCnt="0">
        <dgm:presLayoutVars>
          <dgm:chMax val="1"/>
          <dgm:chPref val="1"/>
          <dgm:dir/>
          <dgm:animOne val="branch"/>
          <dgm:animLvl val="lvl"/>
        </dgm:presLayoutVars>
      </dgm:prSet>
      <dgm:spPr/>
    </dgm:pt>
    <dgm:pt modelId="{2804A5B5-BA2D-4708-AA89-0401CA982612}" type="pres">
      <dgm:prSet presAssocID="{43FEE08D-F692-4A7A-8780-10C5B39161DF}" presName="singleCycle" presStyleCnt="0"/>
      <dgm:spPr/>
    </dgm:pt>
    <dgm:pt modelId="{507ABA89-C7A0-4A07-8DDC-93F0708A2DB3}" type="pres">
      <dgm:prSet presAssocID="{43FEE08D-F692-4A7A-8780-10C5B39161DF}" presName="singleCenter" presStyleLbl="node1" presStyleIdx="0" presStyleCnt="4" custScaleX="133316" custScaleY="50781" custLinFactNeighborX="-82308" custLinFactNeighborY="-39343">
        <dgm:presLayoutVars>
          <dgm:chMax val="7"/>
          <dgm:chPref val="7"/>
        </dgm:presLayoutVars>
      </dgm:prSet>
      <dgm:spPr/>
    </dgm:pt>
    <dgm:pt modelId="{B88DF0FE-5A37-4E4B-882A-FEFF99C31F87}" type="pres">
      <dgm:prSet presAssocID="{36F02F7A-BA54-4122-81B0-779266419035}" presName="Name56" presStyleLbl="parChTrans1D2" presStyleIdx="0" presStyleCnt="3"/>
      <dgm:spPr/>
    </dgm:pt>
    <dgm:pt modelId="{681073D1-C2BB-40E4-B82C-E0C6710D4425}" type="pres">
      <dgm:prSet presAssocID="{840127DF-22FB-4105-855F-A4ECBB6A859A}" presName="text0" presStyleLbl="node1" presStyleIdx="1" presStyleCnt="4" custScaleX="269323" custScaleY="44071" custRadScaleRad="134462" custRadScaleInc="52981">
        <dgm:presLayoutVars>
          <dgm:bulletEnabled val="1"/>
        </dgm:presLayoutVars>
      </dgm:prSet>
      <dgm:spPr/>
    </dgm:pt>
    <dgm:pt modelId="{C7D49169-0425-4CE4-9911-9D167CCB2DC8}" type="pres">
      <dgm:prSet presAssocID="{7FE08634-0069-4255-A21E-502F4A26B56D}" presName="Name56" presStyleLbl="parChTrans1D2" presStyleIdx="1" presStyleCnt="3"/>
      <dgm:spPr/>
    </dgm:pt>
    <dgm:pt modelId="{096B3BEA-2643-4552-A96A-AD565C0D522F}" type="pres">
      <dgm:prSet presAssocID="{C6E7E54D-84EF-4792-951A-D5F61E7472DF}" presName="text0" presStyleLbl="node1" presStyleIdx="2" presStyleCnt="4" custScaleX="269323" custScaleY="48968" custRadScaleRad="107545" custRadScaleInc="-131341">
        <dgm:presLayoutVars>
          <dgm:bulletEnabled val="1"/>
        </dgm:presLayoutVars>
      </dgm:prSet>
      <dgm:spPr/>
    </dgm:pt>
    <dgm:pt modelId="{981B3020-31B7-4EEA-8417-EB2EFEC496FB}" type="pres">
      <dgm:prSet presAssocID="{67853620-9BD8-455F-8989-DF26DFC8308F}" presName="Name56" presStyleLbl="parChTrans1D2" presStyleIdx="2" presStyleCnt="3"/>
      <dgm:spPr/>
    </dgm:pt>
    <dgm:pt modelId="{9F0FD081-3ED5-495A-BA00-AE8481AE2158}" type="pres">
      <dgm:prSet presAssocID="{E2B50B8C-CC4F-44ED-9E78-94E753C8442B}" presName="text0" presStyleLbl="node1" presStyleIdx="3" presStyleCnt="4" custScaleX="269323" custScaleY="48968" custRadScaleRad="86295" custRadScaleInc="291944">
        <dgm:presLayoutVars>
          <dgm:bulletEnabled val="1"/>
        </dgm:presLayoutVars>
      </dgm:prSet>
      <dgm:spPr/>
    </dgm:pt>
  </dgm:ptLst>
  <dgm:cxnLst>
    <dgm:cxn modelId="{7B8F7A0A-A358-467E-ABCA-08D76219F2AD}" type="presOf" srcId="{67853620-9BD8-455F-8989-DF26DFC8308F}" destId="{981B3020-31B7-4EEA-8417-EB2EFEC496FB}" srcOrd="0" destOrd="0" presId="urn:microsoft.com/office/officeart/2008/layout/RadialCluster"/>
    <dgm:cxn modelId="{4C7F590C-DDD5-4D56-B8F0-CAE166429C3B}" srcId="{43FEE08D-F692-4A7A-8780-10C5B39161DF}" destId="{E2B50B8C-CC4F-44ED-9E78-94E753C8442B}" srcOrd="2" destOrd="0" parTransId="{67853620-9BD8-455F-8989-DF26DFC8308F}" sibTransId="{0A18624F-4214-4CC3-93F2-1E5CE804D8F1}"/>
    <dgm:cxn modelId="{3CDD470E-9252-4678-91D3-E3357A2052E3}" type="presOf" srcId="{840127DF-22FB-4105-855F-A4ECBB6A859A}" destId="{681073D1-C2BB-40E4-B82C-E0C6710D4425}" srcOrd="0" destOrd="0" presId="urn:microsoft.com/office/officeart/2008/layout/RadialCluster"/>
    <dgm:cxn modelId="{2A3EF950-F3C6-4B4F-983A-B0ACFF5870FC}" type="presOf" srcId="{36F02F7A-BA54-4122-81B0-779266419035}" destId="{B88DF0FE-5A37-4E4B-882A-FEFF99C31F87}" srcOrd="0" destOrd="0" presId="urn:microsoft.com/office/officeart/2008/layout/RadialCluster"/>
    <dgm:cxn modelId="{1F472168-B79F-4DE4-9309-6D6838F04082}" type="presOf" srcId="{7FE08634-0069-4255-A21E-502F4A26B56D}" destId="{C7D49169-0425-4CE4-9911-9D167CCB2DC8}" srcOrd="0" destOrd="0" presId="urn:microsoft.com/office/officeart/2008/layout/RadialCluster"/>
    <dgm:cxn modelId="{F8DC5276-8997-4FDF-8E4D-A8D674340CED}" srcId="{43FEE08D-F692-4A7A-8780-10C5B39161DF}" destId="{C6E7E54D-84EF-4792-951A-D5F61E7472DF}" srcOrd="1" destOrd="0" parTransId="{7FE08634-0069-4255-A21E-502F4A26B56D}" sibTransId="{30E1DBB2-FFC4-41A1-9651-E2BBDAA98001}"/>
    <dgm:cxn modelId="{BAD2AE82-B4B9-4970-A5DF-9C2781092A57}" srcId="{7DD0F943-F490-4927-8FAA-ED905E4FD5D6}" destId="{43FEE08D-F692-4A7A-8780-10C5B39161DF}" srcOrd="0" destOrd="0" parTransId="{1611B6B0-284F-46A7-92CB-46AB7052D5DB}" sibTransId="{2031A6A3-FBCD-467F-8CCE-6E0DBACD6572}"/>
    <dgm:cxn modelId="{A366BD99-B0F7-4CCF-B727-FACEB45CFBE7}" type="presOf" srcId="{43FEE08D-F692-4A7A-8780-10C5B39161DF}" destId="{507ABA89-C7A0-4A07-8DDC-93F0708A2DB3}" srcOrd="0" destOrd="0" presId="urn:microsoft.com/office/officeart/2008/layout/RadialCluster"/>
    <dgm:cxn modelId="{F01BBCA7-BC1F-4A8B-91D3-DB6808F66768}" srcId="{43FEE08D-F692-4A7A-8780-10C5B39161DF}" destId="{840127DF-22FB-4105-855F-A4ECBB6A859A}" srcOrd="0" destOrd="0" parTransId="{36F02F7A-BA54-4122-81B0-779266419035}" sibTransId="{DB120CB8-76A6-49F4-BDFD-3562ED00A53F}"/>
    <dgm:cxn modelId="{26C27CC0-5CC3-40D9-B863-7A9086AD8D74}" type="presOf" srcId="{C6E7E54D-84EF-4792-951A-D5F61E7472DF}" destId="{096B3BEA-2643-4552-A96A-AD565C0D522F}" srcOrd="0" destOrd="0" presId="urn:microsoft.com/office/officeart/2008/layout/RadialCluster"/>
    <dgm:cxn modelId="{AF4E2BCE-F2DC-4E3E-831F-5B42EEA78254}" type="presOf" srcId="{7DD0F943-F490-4927-8FAA-ED905E4FD5D6}" destId="{DBB98292-4C48-46FC-AB5B-795083D026EA}" srcOrd="0" destOrd="0" presId="urn:microsoft.com/office/officeart/2008/layout/RadialCluster"/>
    <dgm:cxn modelId="{C5659DCE-1124-44C4-82D8-7343A6255A79}" type="presOf" srcId="{E2B50B8C-CC4F-44ED-9E78-94E753C8442B}" destId="{9F0FD081-3ED5-495A-BA00-AE8481AE2158}" srcOrd="0" destOrd="0" presId="urn:microsoft.com/office/officeart/2008/layout/RadialCluster"/>
    <dgm:cxn modelId="{EC89251D-0792-43C1-A9D1-6A99928DEA7B}" type="presParOf" srcId="{DBB98292-4C48-46FC-AB5B-795083D026EA}" destId="{2804A5B5-BA2D-4708-AA89-0401CA982612}" srcOrd="0" destOrd="0" presId="urn:microsoft.com/office/officeart/2008/layout/RadialCluster"/>
    <dgm:cxn modelId="{F7175265-013F-46A3-807F-7E0A45814CAC}" type="presParOf" srcId="{2804A5B5-BA2D-4708-AA89-0401CA982612}" destId="{507ABA89-C7A0-4A07-8DDC-93F0708A2DB3}" srcOrd="0" destOrd="0" presId="urn:microsoft.com/office/officeart/2008/layout/RadialCluster"/>
    <dgm:cxn modelId="{F2ADC59B-7D40-4109-8884-1F49871F5A5F}" type="presParOf" srcId="{2804A5B5-BA2D-4708-AA89-0401CA982612}" destId="{B88DF0FE-5A37-4E4B-882A-FEFF99C31F87}" srcOrd="1" destOrd="0" presId="urn:microsoft.com/office/officeart/2008/layout/RadialCluster"/>
    <dgm:cxn modelId="{4348F8CD-59ED-4424-8F2A-11DB10A34E05}" type="presParOf" srcId="{2804A5B5-BA2D-4708-AA89-0401CA982612}" destId="{681073D1-C2BB-40E4-B82C-E0C6710D4425}" srcOrd="2" destOrd="0" presId="urn:microsoft.com/office/officeart/2008/layout/RadialCluster"/>
    <dgm:cxn modelId="{C02618A7-07E7-4D5A-8DD1-DA12E37A2132}" type="presParOf" srcId="{2804A5B5-BA2D-4708-AA89-0401CA982612}" destId="{C7D49169-0425-4CE4-9911-9D167CCB2DC8}" srcOrd="3" destOrd="0" presId="urn:microsoft.com/office/officeart/2008/layout/RadialCluster"/>
    <dgm:cxn modelId="{AD90BA90-BA68-43AF-A6F8-42DF52B4B0CD}" type="presParOf" srcId="{2804A5B5-BA2D-4708-AA89-0401CA982612}" destId="{096B3BEA-2643-4552-A96A-AD565C0D522F}" srcOrd="4" destOrd="0" presId="urn:microsoft.com/office/officeart/2008/layout/RadialCluster"/>
    <dgm:cxn modelId="{30183678-3BDD-4B15-B7A0-D12E36FDA328}" type="presParOf" srcId="{2804A5B5-BA2D-4708-AA89-0401CA982612}" destId="{981B3020-31B7-4EEA-8417-EB2EFEC496FB}" srcOrd="5" destOrd="0" presId="urn:microsoft.com/office/officeart/2008/layout/RadialCluster"/>
    <dgm:cxn modelId="{CA6B4D32-C103-45CD-8430-318037C701B9}" type="presParOf" srcId="{2804A5B5-BA2D-4708-AA89-0401CA982612}" destId="{9F0FD081-3ED5-495A-BA00-AE8481AE215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ABA89-C7A0-4A07-8DDC-93F0708A2DB3}">
      <dsp:nvSpPr>
        <dsp:cNvPr id="0" name=""/>
        <dsp:cNvSpPr/>
      </dsp:nvSpPr>
      <dsp:spPr>
        <a:xfrm>
          <a:off x="0" y="990134"/>
          <a:ext cx="1407150" cy="630784"/>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l-GR" sz="2200" kern="1200" dirty="0"/>
            <a:t>Φορτηγά</a:t>
          </a:r>
        </a:p>
      </dsp:txBody>
      <dsp:txXfrm>
        <a:off x="30792" y="1020926"/>
        <a:ext cx="1345566" cy="569200"/>
      </dsp:txXfrm>
    </dsp:sp>
    <dsp:sp modelId="{B88DF0FE-5A37-4E4B-882A-FEFF99C31F87}">
      <dsp:nvSpPr>
        <dsp:cNvPr id="0" name=""/>
        <dsp:cNvSpPr/>
      </dsp:nvSpPr>
      <dsp:spPr>
        <a:xfrm rot="20769587">
          <a:off x="1366163" y="794488"/>
          <a:ext cx="2823399" cy="0"/>
        </a:xfrm>
        <a:custGeom>
          <a:avLst/>
          <a:gdLst/>
          <a:ahLst/>
          <a:cxnLst/>
          <a:rect l="0" t="0" r="0" b="0"/>
          <a:pathLst>
            <a:path>
              <a:moveTo>
                <a:pt x="0" y="0"/>
              </a:moveTo>
              <a:lnTo>
                <a:pt x="2823399" y="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81073D1-C2BB-40E4-B82C-E0C6710D4425}">
      <dsp:nvSpPr>
        <dsp:cNvPr id="0" name=""/>
        <dsp:cNvSpPr/>
      </dsp:nvSpPr>
      <dsp:spPr>
        <a:xfrm>
          <a:off x="3772233" y="90007"/>
          <a:ext cx="2241443" cy="366781"/>
        </a:xfrm>
        <a:prstGeom prst="roundRect">
          <a:avLst/>
        </a:prstGeom>
        <a:solidFill>
          <a:schemeClr val="accent2">
            <a:hueOff val="-211248"/>
            <a:satOff val="-2415"/>
            <a:lumOff val="-51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l-GR" sz="1800" kern="1200" dirty="0"/>
            <a:t>ξηρού φορτίου</a:t>
          </a:r>
        </a:p>
      </dsp:txBody>
      <dsp:txXfrm>
        <a:off x="3790138" y="107912"/>
        <a:ext cx="2205633" cy="330971"/>
      </dsp:txXfrm>
    </dsp:sp>
    <dsp:sp modelId="{C7D49169-0425-4CE4-9911-9D167CCB2DC8}">
      <dsp:nvSpPr>
        <dsp:cNvPr id="0" name=""/>
        <dsp:cNvSpPr/>
      </dsp:nvSpPr>
      <dsp:spPr>
        <a:xfrm rot="21214571">
          <a:off x="1399678" y="1093170"/>
          <a:ext cx="2380033" cy="0"/>
        </a:xfrm>
        <a:custGeom>
          <a:avLst/>
          <a:gdLst/>
          <a:ahLst/>
          <a:cxnLst/>
          <a:rect l="0" t="0" r="0" b="0"/>
          <a:pathLst>
            <a:path>
              <a:moveTo>
                <a:pt x="0" y="0"/>
              </a:moveTo>
              <a:lnTo>
                <a:pt x="2380033" y="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96B3BEA-2643-4552-A96A-AD565C0D522F}">
      <dsp:nvSpPr>
        <dsp:cNvPr id="0" name=""/>
        <dsp:cNvSpPr/>
      </dsp:nvSpPr>
      <dsp:spPr>
        <a:xfrm>
          <a:off x="3772240" y="630080"/>
          <a:ext cx="2241443" cy="407536"/>
        </a:xfrm>
        <a:prstGeom prst="roundRect">
          <a:avLst/>
        </a:prstGeom>
        <a:solidFill>
          <a:schemeClr val="accent2">
            <a:hueOff val="-422496"/>
            <a:satOff val="-4829"/>
            <a:lumOff val="-1039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l-GR" sz="1800" kern="1200" dirty="0"/>
            <a:t>υγρού φορτίου</a:t>
          </a:r>
        </a:p>
      </dsp:txBody>
      <dsp:txXfrm>
        <a:off x="3792134" y="649974"/>
        <a:ext cx="2201655" cy="367748"/>
      </dsp:txXfrm>
    </dsp:sp>
    <dsp:sp modelId="{243920FA-E25E-4F33-948E-91335790BEE5}">
      <dsp:nvSpPr>
        <dsp:cNvPr id="0" name=""/>
        <dsp:cNvSpPr/>
      </dsp:nvSpPr>
      <dsp:spPr>
        <a:xfrm rot="495740">
          <a:off x="1394742" y="1579475"/>
          <a:ext cx="2390724" cy="0"/>
        </a:xfrm>
        <a:custGeom>
          <a:avLst/>
          <a:gdLst/>
          <a:ahLst/>
          <a:cxnLst/>
          <a:rect l="0" t="0" r="0" b="0"/>
          <a:pathLst>
            <a:path>
              <a:moveTo>
                <a:pt x="0" y="0"/>
              </a:moveTo>
              <a:lnTo>
                <a:pt x="2390724" y="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AF340B7-645D-4187-A8B7-9856AAB0483C}">
      <dsp:nvSpPr>
        <dsp:cNvPr id="0" name=""/>
        <dsp:cNvSpPr/>
      </dsp:nvSpPr>
      <dsp:spPr>
        <a:xfrm>
          <a:off x="3773060" y="1710230"/>
          <a:ext cx="2241443" cy="407536"/>
        </a:xfrm>
        <a:prstGeom prst="roundRect">
          <a:avLst/>
        </a:prstGeom>
        <a:solidFill>
          <a:schemeClr val="accent2">
            <a:hueOff val="-633744"/>
            <a:satOff val="-7244"/>
            <a:lumOff val="-1558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l-GR" sz="1800" kern="1200" dirty="0"/>
            <a:t>ειδικών φορτίων</a:t>
          </a:r>
        </a:p>
      </dsp:txBody>
      <dsp:txXfrm>
        <a:off x="3792954" y="1730124"/>
        <a:ext cx="2201655" cy="367748"/>
      </dsp:txXfrm>
    </dsp:sp>
    <dsp:sp modelId="{981B3020-31B7-4EEA-8417-EB2EFEC496FB}">
      <dsp:nvSpPr>
        <dsp:cNvPr id="0" name=""/>
        <dsp:cNvSpPr/>
      </dsp:nvSpPr>
      <dsp:spPr>
        <a:xfrm rot="56121">
          <a:off x="1406992" y="1336320"/>
          <a:ext cx="2365391" cy="0"/>
        </a:xfrm>
        <a:custGeom>
          <a:avLst/>
          <a:gdLst/>
          <a:ahLst/>
          <a:cxnLst/>
          <a:rect l="0" t="0" r="0" b="0"/>
          <a:pathLst>
            <a:path>
              <a:moveTo>
                <a:pt x="0" y="0"/>
              </a:moveTo>
              <a:lnTo>
                <a:pt x="2365391" y="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F0FD081-3ED5-495A-BA00-AE8481AE2158}">
      <dsp:nvSpPr>
        <dsp:cNvPr id="0" name=""/>
        <dsp:cNvSpPr/>
      </dsp:nvSpPr>
      <dsp:spPr>
        <a:xfrm>
          <a:off x="3772226" y="1170155"/>
          <a:ext cx="2241443" cy="407536"/>
        </a:xfrm>
        <a:prstGeom prst="roundRect">
          <a:avLst/>
        </a:prstGeom>
        <a:solidFill>
          <a:schemeClr val="accent2">
            <a:hueOff val="-844991"/>
            <a:satOff val="-9658"/>
            <a:lumOff val="-207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l-GR" sz="1800" kern="1200"/>
            <a:t>μεικτού φορτίου</a:t>
          </a:r>
          <a:endParaRPr lang="el-GR" sz="1800" kern="1200" dirty="0"/>
        </a:p>
      </dsp:txBody>
      <dsp:txXfrm>
        <a:off x="3792120" y="1190049"/>
        <a:ext cx="2201655" cy="367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ABA89-C7A0-4A07-8DDC-93F0708A2DB3}">
      <dsp:nvSpPr>
        <dsp:cNvPr id="0" name=""/>
        <dsp:cNvSpPr/>
      </dsp:nvSpPr>
      <dsp:spPr>
        <a:xfrm>
          <a:off x="29948" y="720078"/>
          <a:ext cx="1656005" cy="63078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l-GR" sz="2200" kern="1200" dirty="0"/>
            <a:t>Ειδικού προορισμού</a:t>
          </a:r>
        </a:p>
      </dsp:txBody>
      <dsp:txXfrm>
        <a:off x="60740" y="750870"/>
        <a:ext cx="1594421" cy="569200"/>
      </dsp:txXfrm>
    </dsp:sp>
    <dsp:sp modelId="{B88DF0FE-5A37-4E4B-882A-FEFF99C31F87}">
      <dsp:nvSpPr>
        <dsp:cNvPr id="0" name=""/>
        <dsp:cNvSpPr/>
      </dsp:nvSpPr>
      <dsp:spPr>
        <a:xfrm rot="21084027">
          <a:off x="1671485" y="717824"/>
          <a:ext cx="2573836" cy="0"/>
        </a:xfrm>
        <a:custGeom>
          <a:avLst/>
          <a:gdLst/>
          <a:ahLst/>
          <a:cxnLst/>
          <a:rect l="0" t="0" r="0" b="0"/>
          <a:pathLst>
            <a:path>
              <a:moveTo>
                <a:pt x="0" y="0"/>
              </a:moveTo>
              <a:lnTo>
                <a:pt x="2573836" y="0"/>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81073D1-C2BB-40E4-B82C-E0C6710D4425}">
      <dsp:nvSpPr>
        <dsp:cNvPr id="0" name=""/>
        <dsp:cNvSpPr/>
      </dsp:nvSpPr>
      <dsp:spPr>
        <a:xfrm>
          <a:off x="4230853" y="172519"/>
          <a:ext cx="2241443" cy="366781"/>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l-GR" sz="1800" kern="1200" dirty="0"/>
            <a:t>αλιευτικά</a:t>
          </a:r>
        </a:p>
      </dsp:txBody>
      <dsp:txXfrm>
        <a:off x="4248758" y="190424"/>
        <a:ext cx="2205633" cy="330971"/>
      </dsp:txXfrm>
    </dsp:sp>
    <dsp:sp modelId="{C7D49169-0425-4CE4-9911-9D167CCB2DC8}">
      <dsp:nvSpPr>
        <dsp:cNvPr id="0" name=""/>
        <dsp:cNvSpPr/>
      </dsp:nvSpPr>
      <dsp:spPr>
        <a:xfrm rot="21567322">
          <a:off x="1685896" y="1015504"/>
          <a:ext cx="2545004" cy="0"/>
        </a:xfrm>
        <a:custGeom>
          <a:avLst/>
          <a:gdLst/>
          <a:ahLst/>
          <a:cxnLst/>
          <a:rect l="0" t="0" r="0" b="0"/>
          <a:pathLst>
            <a:path>
              <a:moveTo>
                <a:pt x="0" y="0"/>
              </a:moveTo>
              <a:lnTo>
                <a:pt x="2545004" y="0"/>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96B3BEA-2643-4552-A96A-AD565C0D522F}">
      <dsp:nvSpPr>
        <dsp:cNvPr id="0" name=""/>
        <dsp:cNvSpPr/>
      </dsp:nvSpPr>
      <dsp:spPr>
        <a:xfrm>
          <a:off x="4230843" y="788986"/>
          <a:ext cx="2241443" cy="40753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l-GR" sz="1800" kern="1200" dirty="0"/>
            <a:t>ερευνητικά</a:t>
          </a:r>
        </a:p>
      </dsp:txBody>
      <dsp:txXfrm>
        <a:off x="4250737" y="808880"/>
        <a:ext cx="2201655" cy="367748"/>
      </dsp:txXfrm>
    </dsp:sp>
    <dsp:sp modelId="{981B3020-31B7-4EEA-8417-EB2EFEC496FB}">
      <dsp:nvSpPr>
        <dsp:cNvPr id="0" name=""/>
        <dsp:cNvSpPr/>
      </dsp:nvSpPr>
      <dsp:spPr>
        <a:xfrm rot="426979">
          <a:off x="1676075" y="1297702"/>
          <a:ext cx="2564644" cy="0"/>
        </a:xfrm>
        <a:custGeom>
          <a:avLst/>
          <a:gdLst/>
          <a:ahLst/>
          <a:cxnLst/>
          <a:rect l="0" t="0" r="0" b="0"/>
          <a:pathLst>
            <a:path>
              <a:moveTo>
                <a:pt x="0" y="0"/>
              </a:moveTo>
              <a:lnTo>
                <a:pt x="2564644" y="0"/>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F0FD081-3ED5-495A-BA00-AE8481AE2158}">
      <dsp:nvSpPr>
        <dsp:cNvPr id="0" name=""/>
        <dsp:cNvSpPr/>
      </dsp:nvSpPr>
      <dsp:spPr>
        <a:xfrm>
          <a:off x="4230841" y="1392711"/>
          <a:ext cx="2241443" cy="40753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l-GR" sz="1800" kern="1200" dirty="0"/>
            <a:t>εκπαιδευτικά</a:t>
          </a:r>
        </a:p>
      </dsp:txBody>
      <dsp:txXfrm>
        <a:off x="4250735" y="1412605"/>
        <a:ext cx="2201655" cy="36774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1"/>
            <a:ext cx="2971092" cy="496009"/>
          </a:xfrm>
          <a:prstGeom prst="rect">
            <a:avLst/>
          </a:prstGeom>
        </p:spPr>
        <p:txBody>
          <a:bodyPr vert="horz" lIns="93452" tIns="46726" rIns="93452" bIns="46726" rtlCol="0"/>
          <a:lstStyle>
            <a:lvl1pPr algn="l" fontAlgn="auto">
              <a:spcBef>
                <a:spcPts val="0"/>
              </a:spcBef>
              <a:spcAft>
                <a:spcPts val="0"/>
              </a:spcAft>
              <a:defRPr sz="1200">
                <a:latin typeface="+mn-lt"/>
                <a:cs typeface="+mn-cs"/>
              </a:defRPr>
            </a:lvl1pPr>
          </a:lstStyle>
          <a:p>
            <a:pPr>
              <a:defRPr/>
            </a:pPr>
            <a:endParaRPr lang="el-GR" dirty="0"/>
          </a:p>
        </p:txBody>
      </p:sp>
      <p:sp>
        <p:nvSpPr>
          <p:cNvPr id="3" name="Θέση ημερομηνίας 2"/>
          <p:cNvSpPr>
            <a:spLocks noGrp="1"/>
          </p:cNvSpPr>
          <p:nvPr>
            <p:ph type="dt" sz="quarter" idx="1"/>
          </p:nvPr>
        </p:nvSpPr>
        <p:spPr>
          <a:xfrm>
            <a:off x="3885275" y="1"/>
            <a:ext cx="2971092" cy="496009"/>
          </a:xfrm>
          <a:prstGeom prst="rect">
            <a:avLst/>
          </a:prstGeom>
        </p:spPr>
        <p:txBody>
          <a:bodyPr vert="horz" lIns="93452" tIns="46726" rIns="93452" bIns="46726" rtlCol="0"/>
          <a:lstStyle>
            <a:lvl1pPr algn="r" fontAlgn="auto">
              <a:spcBef>
                <a:spcPts val="0"/>
              </a:spcBef>
              <a:spcAft>
                <a:spcPts val="0"/>
              </a:spcAft>
              <a:defRPr sz="1200" smtClean="0">
                <a:latin typeface="+mn-lt"/>
                <a:cs typeface="+mn-cs"/>
              </a:defRPr>
            </a:lvl1pPr>
          </a:lstStyle>
          <a:p>
            <a:pPr>
              <a:defRPr/>
            </a:pPr>
            <a:fld id="{CB44ACEB-B37A-4443-B9A2-580CB14775C9}" type="datetimeFigureOut">
              <a:rPr lang="el-GR"/>
              <a:pPr>
                <a:defRPr/>
              </a:pPr>
              <a:t>15/11/21</a:t>
            </a:fld>
            <a:endParaRPr lang="el-GR" dirty="0"/>
          </a:p>
        </p:txBody>
      </p:sp>
      <p:sp>
        <p:nvSpPr>
          <p:cNvPr id="4" name="Θέση υποσέλιδου 3"/>
          <p:cNvSpPr>
            <a:spLocks noGrp="1"/>
          </p:cNvSpPr>
          <p:nvPr>
            <p:ph type="ftr" sz="quarter" idx="2"/>
          </p:nvPr>
        </p:nvSpPr>
        <p:spPr>
          <a:xfrm>
            <a:off x="0" y="9429014"/>
            <a:ext cx="2971092" cy="496009"/>
          </a:xfrm>
          <a:prstGeom prst="rect">
            <a:avLst/>
          </a:prstGeom>
        </p:spPr>
        <p:txBody>
          <a:bodyPr vert="horz" lIns="93452" tIns="46726" rIns="93452" bIns="46726" rtlCol="0" anchor="b"/>
          <a:lstStyle>
            <a:lvl1pPr algn="l" fontAlgn="auto">
              <a:spcBef>
                <a:spcPts val="0"/>
              </a:spcBef>
              <a:spcAft>
                <a:spcPts val="0"/>
              </a:spcAft>
              <a:defRPr sz="1200">
                <a:latin typeface="+mn-lt"/>
                <a:cs typeface="+mn-cs"/>
              </a:defRPr>
            </a:lvl1pPr>
          </a:lstStyle>
          <a:p>
            <a:pPr>
              <a:defRPr/>
            </a:pPr>
            <a:endParaRPr lang="el-GR" dirty="0"/>
          </a:p>
        </p:txBody>
      </p:sp>
      <p:sp>
        <p:nvSpPr>
          <p:cNvPr id="5" name="Θέση αριθμού διαφάνειας 4"/>
          <p:cNvSpPr>
            <a:spLocks noGrp="1"/>
          </p:cNvSpPr>
          <p:nvPr>
            <p:ph type="sldNum" sz="quarter" idx="3"/>
          </p:nvPr>
        </p:nvSpPr>
        <p:spPr>
          <a:xfrm>
            <a:off x="3885275" y="9429014"/>
            <a:ext cx="2971092" cy="496009"/>
          </a:xfrm>
          <a:prstGeom prst="rect">
            <a:avLst/>
          </a:prstGeom>
        </p:spPr>
        <p:txBody>
          <a:bodyPr vert="horz" lIns="93452" tIns="46726" rIns="93452" bIns="46726" rtlCol="0" anchor="b"/>
          <a:lstStyle>
            <a:lvl1pPr algn="r" fontAlgn="auto">
              <a:spcBef>
                <a:spcPts val="0"/>
              </a:spcBef>
              <a:spcAft>
                <a:spcPts val="0"/>
              </a:spcAft>
              <a:defRPr sz="1200" smtClean="0">
                <a:latin typeface="+mn-lt"/>
                <a:cs typeface="+mn-cs"/>
              </a:defRPr>
            </a:lvl1pPr>
          </a:lstStyle>
          <a:p>
            <a:pPr>
              <a:defRPr/>
            </a:pPr>
            <a:fld id="{D58615C6-D7D0-4488-BAD7-4AB30B59BCCF}" type="slidenum">
              <a:rPr lang="el-GR"/>
              <a:pPr>
                <a:defRPr/>
              </a:pPr>
              <a:t>‹#›</a:t>
            </a:fld>
            <a:endParaRPr lang="el-GR" dirty="0"/>
          </a:p>
        </p:txBody>
      </p:sp>
    </p:spTree>
    <p:extLst>
      <p:ext uri="{BB962C8B-B14F-4D97-AF65-F5344CB8AC3E}">
        <p14:creationId xmlns:p14="http://schemas.microsoft.com/office/powerpoint/2010/main" val="16827772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Στυλ κύριου τίτλου</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30" name="Date Placeholder 29"/>
          <p:cNvSpPr>
            <a:spLocks noGrp="1"/>
          </p:cNvSpPr>
          <p:nvPr>
            <p:ph type="dt" sz="half" idx="10"/>
          </p:nvPr>
        </p:nvSpPr>
        <p:spPr/>
        <p:txBody>
          <a:bodyPr/>
          <a:lstStyle/>
          <a:p>
            <a:pPr>
              <a:defRPr/>
            </a:pPr>
            <a:fld id="{C2702C8C-57DB-486A-838E-FF3A56676DDD}" type="datetimeFigureOut">
              <a:rPr lang="el-GR" smtClean="0"/>
              <a:pPr>
                <a:defRPr/>
              </a:pPr>
              <a:t>15/11/21</a:t>
            </a:fld>
            <a:endParaRPr lang="el-GR" dirty="0"/>
          </a:p>
        </p:txBody>
      </p:sp>
      <p:sp>
        <p:nvSpPr>
          <p:cNvPr id="19" name="Footer Placeholder 18"/>
          <p:cNvSpPr>
            <a:spLocks noGrp="1"/>
          </p:cNvSpPr>
          <p:nvPr>
            <p:ph type="ftr" sz="quarter" idx="11"/>
          </p:nvPr>
        </p:nvSpPr>
        <p:spPr/>
        <p:txBody>
          <a:bodyPr/>
          <a:lstStyle/>
          <a:p>
            <a:pPr>
              <a:defRPr/>
            </a:pPr>
            <a:endParaRPr lang="el-GR" dirty="0"/>
          </a:p>
        </p:txBody>
      </p:sp>
      <p:sp>
        <p:nvSpPr>
          <p:cNvPr id="27" name="Slide Number Placeholder 26"/>
          <p:cNvSpPr>
            <a:spLocks noGrp="1"/>
          </p:cNvSpPr>
          <p:nvPr>
            <p:ph type="sldNum" sz="quarter" idx="12"/>
          </p:nvPr>
        </p:nvSpPr>
        <p:spPr/>
        <p:txBody>
          <a:bodyPr/>
          <a:lstStyle/>
          <a:p>
            <a:pPr>
              <a:defRPr/>
            </a:pPr>
            <a:fld id="{C9CDBB36-2F9E-42B5-8E3A-05A1A6D65E40}" type="slidenum">
              <a:rPr lang="el-GR" smtClean="0"/>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Στυλ κύριου τίτλου</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Date Placeholder 3"/>
          <p:cNvSpPr>
            <a:spLocks noGrp="1"/>
          </p:cNvSpPr>
          <p:nvPr>
            <p:ph type="dt" sz="half" idx="10"/>
          </p:nvPr>
        </p:nvSpPr>
        <p:spPr/>
        <p:txBody>
          <a:bodyPr/>
          <a:lstStyle/>
          <a:p>
            <a:pPr>
              <a:defRPr/>
            </a:pPr>
            <a:fld id="{AA6245EC-8365-417C-88C7-84144660AAC7}" type="datetimeFigureOut">
              <a:rPr lang="el-GR" smtClean="0"/>
              <a:pPr>
                <a:defRPr/>
              </a:pPr>
              <a:t>15/11/21</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F9A2FC30-27DB-4D46-B001-B011F4EBC213}" type="slidenum">
              <a:rPr lang="el-GR" smtClean="0"/>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l-GR"/>
              <a:t>Στυλ κύριου τίτλου</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Date Placeholder 3"/>
          <p:cNvSpPr>
            <a:spLocks noGrp="1"/>
          </p:cNvSpPr>
          <p:nvPr>
            <p:ph type="dt" sz="half" idx="10"/>
          </p:nvPr>
        </p:nvSpPr>
        <p:spPr/>
        <p:txBody>
          <a:bodyPr/>
          <a:lstStyle/>
          <a:p>
            <a:pPr>
              <a:defRPr/>
            </a:pPr>
            <a:fld id="{A3498BC0-D9A7-4C5E-BAE1-F4A7431BC810}" type="datetimeFigureOut">
              <a:rPr lang="el-GR" smtClean="0"/>
              <a:pPr>
                <a:defRPr/>
              </a:pPr>
              <a:t>15/11/21</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5AF6C85D-D283-49A5-A0A8-A31F3A6BB4BD}" type="slidenum">
              <a:rPr lang="el-GR" smtClean="0"/>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Στυλ κύριου τίτλου</a:t>
            </a:r>
            <a:endParaRPr kumimoji="0" lang="en-US"/>
          </a:p>
        </p:txBody>
      </p:sp>
      <p:sp>
        <p:nvSpPr>
          <p:cNvPr id="3" name="Content Placeholder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Date Placeholder 3"/>
          <p:cNvSpPr>
            <a:spLocks noGrp="1"/>
          </p:cNvSpPr>
          <p:nvPr>
            <p:ph type="dt" sz="half" idx="10"/>
          </p:nvPr>
        </p:nvSpPr>
        <p:spPr/>
        <p:txBody>
          <a:bodyPr/>
          <a:lstStyle/>
          <a:p>
            <a:pPr>
              <a:defRPr/>
            </a:pPr>
            <a:fld id="{A60F69DE-AFA3-4B8A-BE20-485A3F27DDE8}" type="datetimeFigureOut">
              <a:rPr lang="el-GR" smtClean="0"/>
              <a:pPr>
                <a:defRPr/>
              </a:pPr>
              <a:t>15/11/21</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4CCB04C4-4503-4CD3-AF14-42C016D28000}" type="slidenum">
              <a:rPr lang="el-GR" smtClean="0"/>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Στυλ κύριου τίτλου</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Date Placeholder 3"/>
          <p:cNvSpPr>
            <a:spLocks noGrp="1"/>
          </p:cNvSpPr>
          <p:nvPr>
            <p:ph type="dt" sz="half" idx="10"/>
          </p:nvPr>
        </p:nvSpPr>
        <p:spPr/>
        <p:txBody>
          <a:bodyPr/>
          <a:lstStyle/>
          <a:p>
            <a:pPr>
              <a:defRPr/>
            </a:pPr>
            <a:fld id="{C9AFF944-65B8-4A80-9FA0-C8F7555AC3FF}" type="datetimeFigureOut">
              <a:rPr lang="el-GR" smtClean="0"/>
              <a:pPr>
                <a:defRPr/>
              </a:pPr>
              <a:t>15/11/21</a:t>
            </a:fld>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15EEC37D-1170-4FB5-9118-A04BBC1FE2A5}" type="slidenum">
              <a:rPr lang="el-GR" smtClean="0"/>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l-GR"/>
              <a:t>Στυλ κύριου τίτλου</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Date Placeholder 4"/>
          <p:cNvSpPr>
            <a:spLocks noGrp="1"/>
          </p:cNvSpPr>
          <p:nvPr>
            <p:ph type="dt" sz="half" idx="10"/>
          </p:nvPr>
        </p:nvSpPr>
        <p:spPr/>
        <p:txBody>
          <a:bodyPr/>
          <a:lstStyle/>
          <a:p>
            <a:pPr>
              <a:defRPr/>
            </a:pPr>
            <a:fld id="{2C967CF8-E476-4912-AE34-4F2E1D6ABB5D}" type="datetimeFigureOut">
              <a:rPr lang="el-GR" smtClean="0"/>
              <a:pPr>
                <a:defRPr/>
              </a:pPr>
              <a:t>15/11/21</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08C04478-6E3B-458B-834B-578609B380BF}" type="slidenum">
              <a:rPr lang="el-GR" smtClean="0"/>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l-GR"/>
              <a:t>Στυλ κύριου τίτλου</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Date Placeholder 6"/>
          <p:cNvSpPr>
            <a:spLocks noGrp="1"/>
          </p:cNvSpPr>
          <p:nvPr>
            <p:ph type="dt" sz="half" idx="10"/>
          </p:nvPr>
        </p:nvSpPr>
        <p:spPr/>
        <p:txBody>
          <a:bodyPr/>
          <a:lstStyle/>
          <a:p>
            <a:pPr>
              <a:defRPr/>
            </a:pPr>
            <a:fld id="{4A7C1EA3-F71D-4880-A2C8-72796A11FD97}" type="datetimeFigureOut">
              <a:rPr lang="el-GR" smtClean="0"/>
              <a:pPr>
                <a:defRPr/>
              </a:pPr>
              <a:t>15/11/21</a:t>
            </a:fld>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3F4CF413-C3B4-4277-A4DE-1E04C6C85861}" type="slidenum">
              <a:rPr lang="el-GR" smtClean="0"/>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a:t>Στυλ κύριου τίτλου</a:t>
            </a:r>
            <a:endParaRPr kumimoji="0" lang="en-US"/>
          </a:p>
        </p:txBody>
      </p:sp>
      <p:sp>
        <p:nvSpPr>
          <p:cNvPr id="3" name="Date Placeholder 2"/>
          <p:cNvSpPr>
            <a:spLocks noGrp="1"/>
          </p:cNvSpPr>
          <p:nvPr>
            <p:ph type="dt" sz="half" idx="10"/>
          </p:nvPr>
        </p:nvSpPr>
        <p:spPr/>
        <p:txBody>
          <a:bodyPr/>
          <a:lstStyle/>
          <a:p>
            <a:pPr>
              <a:defRPr/>
            </a:pPr>
            <a:fld id="{3EB1072D-51E1-41DC-BA84-74653F9D8A7D}" type="datetimeFigureOut">
              <a:rPr lang="el-GR" smtClean="0"/>
              <a:pPr>
                <a:defRPr/>
              </a:pPr>
              <a:t>15/11/21</a:t>
            </a:fld>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19A8AA13-1411-42F5-AC7F-9FAAF3FC4925}" type="slidenum">
              <a:rPr lang="el-GR" smtClean="0"/>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7A0BF5-DA07-4E71-847A-CFA0FB8AC109}" type="datetimeFigureOut">
              <a:rPr lang="el-GR" smtClean="0"/>
              <a:pPr>
                <a:defRPr/>
              </a:pPr>
              <a:t>15/11/21</a:t>
            </a:fld>
            <a:endParaRPr lang="el-GR" dirty="0"/>
          </a:p>
        </p:txBody>
      </p:sp>
      <p:sp>
        <p:nvSpPr>
          <p:cNvPr id="3" name="Footer Placeholder 2"/>
          <p:cNvSpPr>
            <a:spLocks noGrp="1"/>
          </p:cNvSpPr>
          <p:nvPr>
            <p:ph type="ftr" sz="quarter" idx="11"/>
          </p:nvPr>
        </p:nvSpPr>
        <p:spPr/>
        <p:txBody>
          <a:bodyPr/>
          <a:lstStyle/>
          <a:p>
            <a:pPr>
              <a:defRPr/>
            </a:pPr>
            <a:endParaRPr lang="el-GR" dirty="0"/>
          </a:p>
        </p:txBody>
      </p:sp>
      <p:sp>
        <p:nvSpPr>
          <p:cNvPr id="4" name="Slide Number Placeholder 3"/>
          <p:cNvSpPr>
            <a:spLocks noGrp="1"/>
          </p:cNvSpPr>
          <p:nvPr>
            <p:ph type="sldNum" sz="quarter" idx="12"/>
          </p:nvPr>
        </p:nvSpPr>
        <p:spPr/>
        <p:txBody>
          <a:bodyPr/>
          <a:lstStyle/>
          <a:p>
            <a:pPr>
              <a:defRPr/>
            </a:pPr>
            <a:fld id="{FE311C9D-7B13-4D21-B4CD-8C46D69573AC}" type="slidenum">
              <a:rPr lang="el-GR" smtClean="0"/>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a:t>Στυλ κύριου τίτλου</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a:t>Στυλ υποδείγματος κειμένου</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Date Placeholder 4"/>
          <p:cNvSpPr>
            <a:spLocks noGrp="1"/>
          </p:cNvSpPr>
          <p:nvPr>
            <p:ph type="dt" sz="half" idx="10"/>
          </p:nvPr>
        </p:nvSpPr>
        <p:spPr/>
        <p:txBody>
          <a:bodyPr/>
          <a:lstStyle/>
          <a:p>
            <a:pPr>
              <a:defRPr/>
            </a:pPr>
            <a:fld id="{046F464A-DE3C-482F-BE56-96949AC78CDC}" type="datetimeFigureOut">
              <a:rPr lang="el-GR" smtClean="0"/>
              <a:pPr>
                <a:defRPr/>
              </a:pPr>
              <a:t>15/11/21</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E4196234-97C9-4D67-AD4A-FA0942AA2D96}" type="slidenum">
              <a:rPr lang="el-GR" smtClean="0"/>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a:t>Στυλ κύριου τίτλου</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5" name="Date Placeholder 4"/>
          <p:cNvSpPr>
            <a:spLocks noGrp="1"/>
          </p:cNvSpPr>
          <p:nvPr>
            <p:ph type="dt" sz="half" idx="10"/>
          </p:nvPr>
        </p:nvSpPr>
        <p:spPr/>
        <p:txBody>
          <a:bodyPr/>
          <a:lstStyle/>
          <a:p>
            <a:pPr>
              <a:defRPr/>
            </a:pPr>
            <a:fld id="{F8C91946-8C67-49F2-ABA6-9BBEAE03C805}" type="datetimeFigureOut">
              <a:rPr lang="el-GR" smtClean="0"/>
              <a:pPr>
                <a:defRPr/>
              </a:pPr>
              <a:t>15/11/21</a:t>
            </a:fld>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04926A5-54AE-4776-A047-85844A44CB04}" type="slidenum">
              <a:rPr lang="el-GR" smtClean="0"/>
              <a:pPr>
                <a:defRPr/>
              </a:pPr>
              <a:t>‹#›</a:t>
            </a:fld>
            <a:endParaRPr lang="el-G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dirty="0"/>
              <a:t>Κάντε κλικ στο εικονίδιο για να προσθέσετε μια εικόνα</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a:t>Στυλ κύριου τίτλου</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9A1F1FB-757A-4F40-80C1-575DDB4F6603}" type="datetimeFigureOut">
              <a:rPr lang="el-GR" smtClean="0"/>
              <a:pPr>
                <a:defRPr/>
              </a:pPr>
              <a:t>15/11/21</a:t>
            </a:fld>
            <a:endParaRPr lang="el-G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C723321-30E7-4A1D-A95E-81B001D0C26C}" type="slidenum">
              <a:rPr lang="el-GR" smtClean="0"/>
              <a:pPr>
                <a:defRPr/>
              </a:pPr>
              <a:t>‹#›</a:t>
            </a:fld>
            <a:endParaRPr lang="el-G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pic>
        <p:nvPicPr>
          <p:cNvPr id="8" name="Εικόνα 7"/>
          <p:cNvPicPr>
            <a:picLocks noChangeAspect="1"/>
          </p:cNvPicPr>
          <p:nvPr/>
        </p:nvPicPr>
        <p:blipFill rotWithShape="1">
          <a:blip r:embed="rId2" cstate="print">
            <a:extLst>
              <a:ext uri="{28A0092B-C50C-407E-A947-70E740481C1C}">
                <a14:useLocalDpi xmlns:a14="http://schemas.microsoft.com/office/drawing/2010/main" val="0"/>
              </a:ext>
            </a:extLst>
          </a:blip>
          <a:srcRect t="1" b="39181"/>
          <a:stretch/>
        </p:blipFill>
        <p:spPr>
          <a:xfrm>
            <a:off x="-18612" y="1988808"/>
            <a:ext cx="9162612" cy="3768725"/>
          </a:xfrm>
          <a:prstGeom prst="rect">
            <a:avLst/>
          </a:prstGeom>
        </p:spPr>
      </p:pic>
      <p:sp>
        <p:nvSpPr>
          <p:cNvPr id="10" name="TextBox 9"/>
          <p:cNvSpPr txBox="1"/>
          <p:nvPr/>
        </p:nvSpPr>
        <p:spPr>
          <a:xfrm>
            <a:off x="791496" y="674653"/>
            <a:ext cx="7561008" cy="954107"/>
          </a:xfrm>
          <a:prstGeom prst="rect">
            <a:avLst/>
          </a:prstGeom>
          <a:noFill/>
        </p:spPr>
        <p:txBody>
          <a:bodyPr wrap="square" rtlCol="0">
            <a:spAutoFit/>
          </a:bodyPr>
          <a:lstStyle/>
          <a:p>
            <a:pPr algn="ctr"/>
            <a:r>
              <a:rPr lang="el-GR" sz="3600" dirty="0"/>
              <a:t>Χρηματοοικονομική Λογιστική</a:t>
            </a:r>
          </a:p>
          <a:p>
            <a:pPr algn="ctr"/>
            <a:r>
              <a:rPr lang="el-GR" sz="2000" dirty="0"/>
              <a:t>Σύμφωνα με τα Διεθνή και τα Ελληνικά Λογιστικά Πρότυπα</a:t>
            </a:r>
          </a:p>
        </p:txBody>
      </p:sp>
      <p:sp>
        <p:nvSpPr>
          <p:cNvPr id="9" name="Rectangle 5"/>
          <p:cNvSpPr/>
          <p:nvPr/>
        </p:nvSpPr>
        <p:spPr>
          <a:xfrm>
            <a:off x="611736" y="5180856"/>
            <a:ext cx="198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Κεφάλαιο 2</a:t>
            </a:r>
          </a:p>
        </p:txBody>
      </p:sp>
      <p:sp>
        <p:nvSpPr>
          <p:cNvPr id="6" name="TextBox 5"/>
          <p:cNvSpPr txBox="1"/>
          <p:nvPr/>
        </p:nvSpPr>
        <p:spPr>
          <a:xfrm>
            <a:off x="791496" y="5859324"/>
            <a:ext cx="7561008" cy="830997"/>
          </a:xfrm>
          <a:prstGeom prst="rect">
            <a:avLst/>
          </a:prstGeom>
          <a:noFill/>
        </p:spPr>
        <p:txBody>
          <a:bodyPr wrap="square" rtlCol="0">
            <a:normAutofit fontScale="70000" lnSpcReduction="20000"/>
          </a:bodyPr>
          <a:lstStyle>
            <a:defPPr>
              <a:defRPr lang="el-GR"/>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a:lstStyle>
          <a:p>
            <a:pPr algn="ctr"/>
            <a:r>
              <a:rPr lang="el-GR" sz="2400" cap="small" dirty="0">
                <a:solidFill>
                  <a:schemeClr val="bg2">
                    <a:lumMod val="50000"/>
                  </a:schemeClr>
                </a:solidFill>
              </a:rPr>
              <a:t>Ο ΚΟΣΜΟΣ ΤΩΝ ΕΠΙΧΕΙΡΗΣΕΩΝ, ΤΗΣ ΟΙΚΟΝΟΜΙΑΣ ΚΑΙ ΤΩΝ ΑΓΟΡΩΝ:</a:t>
            </a:r>
          </a:p>
          <a:p>
            <a:pPr algn="ctr"/>
            <a:r>
              <a:rPr lang="el-GR" sz="2400" cap="small">
                <a:solidFill>
                  <a:schemeClr val="bg2">
                    <a:lumMod val="50000"/>
                  </a:schemeClr>
                </a:solidFill>
              </a:rPr>
              <a:t>ΕΠΙΧΕΙΡΗΜΑΤΙΚΕΣ ΔΡΑΣΤΗΡΙΟΤΗΤΕΣ, ΕΠΙΧΕΙΡΗΜΑΤΙΚΟΙ ΚΙΝΔΥΝΟΙ ΚΑΙ ΕΠΙΧΕΙΡΗΜΑΤΙΚΕΣ ΠΡΑΚΤΙΚΕΣ</a:t>
            </a:r>
            <a:endParaRPr lang="el-GR" sz="2400" cap="small" dirty="0">
              <a:solidFill>
                <a:schemeClr val="bg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Autofit/>
          </a:bodyPr>
          <a:lstStyle/>
          <a:p>
            <a:pPr algn="ctr" fontAlgn="auto">
              <a:spcAft>
                <a:spcPts val="0"/>
              </a:spcAft>
              <a:defRPr/>
            </a:pPr>
            <a:r>
              <a:rPr lang="el-GR" sz="3200" dirty="0">
                <a:solidFill>
                  <a:schemeClr val="accent3">
                    <a:lumMod val="40000"/>
                    <a:lumOff val="60000"/>
                  </a:schemeClr>
                </a:solidFill>
                <a:latin typeface="+mn-lt"/>
              </a:rPr>
              <a:t>Κατηγορίες και δυναμικότητα ξενοδοχείων</a:t>
            </a:r>
          </a:p>
        </p:txBody>
      </p:sp>
      <p:sp>
        <p:nvSpPr>
          <p:cNvPr id="11272" name="Υπότιτλος 2"/>
          <p:cNvSpPr>
            <a:spLocks noGrp="1"/>
          </p:cNvSpPr>
          <p:nvPr>
            <p:ph type="subTitle" idx="1"/>
          </p:nvPr>
        </p:nvSpPr>
        <p:spPr>
          <a:xfrm>
            <a:off x="611188" y="2420938"/>
            <a:ext cx="7854950" cy="3078338"/>
          </a:xfrm>
        </p:spPr>
        <p:txBody>
          <a:bodyPr>
            <a:normAutofit/>
          </a:bodyPr>
          <a:lstStyle/>
          <a:p>
            <a:pPr marR="0" algn="just"/>
            <a:r>
              <a:rPr lang="el-GR" altLang="el-GR" sz="1800" dirty="0"/>
              <a:t>Ανάλογα με το επίπεδο και την ποιότητα των υπηρεσιών που προσφέρουν, εντάσσονται σε κατηγορίες του ενός έως πέντε αστέρων.</a:t>
            </a:r>
          </a:p>
          <a:p>
            <a:pPr marR="0" algn="just"/>
            <a:r>
              <a:rPr lang="el-GR" altLang="el-GR" sz="1800" dirty="0"/>
              <a:t>Από τις περίπου 773.000 κλίνες που είναι το συνολικό ξενοδοχειακό δυναμικό της Ελλάδας</a:t>
            </a:r>
          </a:p>
          <a:p>
            <a:pPr marL="285750" marR="0" indent="-285750" algn="just">
              <a:buFont typeface="Wingdings" panose="05000000000000000000" pitchFamily="2" charset="2"/>
              <a:buChar char="v"/>
            </a:pPr>
            <a:r>
              <a:rPr lang="el-GR" altLang="el-GR" sz="1800" dirty="0"/>
              <a:t>ενός αστέρος		54.000 κλίνες ή 7,0%</a:t>
            </a:r>
          </a:p>
          <a:p>
            <a:pPr marL="285750" marR="0" indent="-285750" algn="just">
              <a:buFont typeface="Wingdings" panose="05000000000000000000" pitchFamily="2" charset="2"/>
              <a:buChar char="v"/>
            </a:pPr>
            <a:r>
              <a:rPr lang="el-GR" altLang="el-GR" sz="1800" dirty="0"/>
              <a:t>δύο αστέρων		224.000 κλίνες ή 29,00%</a:t>
            </a:r>
          </a:p>
          <a:p>
            <a:pPr marL="285750" marR="0" indent="-285750" algn="just">
              <a:buFont typeface="Wingdings" panose="05000000000000000000" pitchFamily="2" charset="2"/>
              <a:buChar char="v"/>
            </a:pPr>
            <a:r>
              <a:rPr lang="el-GR" altLang="el-GR" sz="1800" dirty="0"/>
              <a:t>τριών αστέρων		184.000 κλίνες ή 23,8%</a:t>
            </a:r>
          </a:p>
          <a:p>
            <a:pPr marL="285750" marR="0" indent="-285750" algn="just">
              <a:buFont typeface="Wingdings" panose="05000000000000000000" pitchFamily="2" charset="2"/>
              <a:buChar char="v"/>
            </a:pPr>
            <a:r>
              <a:rPr lang="el-GR" altLang="el-GR" sz="1800" dirty="0"/>
              <a:t>τεσσάρων αστέρων	194.000 κλίνες ή 25,1%</a:t>
            </a:r>
          </a:p>
          <a:p>
            <a:pPr marL="285750" marR="0" indent="-285750" algn="just">
              <a:buFont typeface="Wingdings" panose="05000000000000000000" pitchFamily="2" charset="2"/>
              <a:buChar char="v"/>
            </a:pPr>
            <a:r>
              <a:rPr lang="el-GR" altLang="el-GR" sz="1800" dirty="0"/>
              <a:t>πέντε αστέρων		117.000 κλίνες ή 15,1 %</a:t>
            </a:r>
          </a:p>
          <a:p>
            <a:pPr marR="0" indent="360000" algn="just"/>
            <a:endParaRPr lang="el-GR" altLang="el-GR" sz="2000" dirty="0"/>
          </a:p>
          <a:p>
            <a:pPr marR="0" algn="just"/>
            <a:endParaRPr lang="el-GR" altLang="el-GR" sz="2400" dirty="0"/>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7</a:t>
            </a:r>
            <a:endParaRPr lang="el-GR" sz="2400" b="1" dirty="0"/>
          </a:p>
        </p:txBody>
      </p:sp>
    </p:spTree>
    <p:extLst>
      <p:ext uri="{BB962C8B-B14F-4D97-AF65-F5344CB8AC3E}">
        <p14:creationId xmlns:p14="http://schemas.microsoft.com/office/powerpoint/2010/main" val="180740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rmAutofit fontScale="90000"/>
          </a:bodyPr>
          <a:lstStyle/>
          <a:p>
            <a:pPr algn="ctr" fontAlgn="auto">
              <a:spcAft>
                <a:spcPts val="0"/>
              </a:spcAft>
              <a:defRPr/>
            </a:pPr>
            <a:r>
              <a:rPr lang="el-GR" sz="3200" dirty="0">
                <a:solidFill>
                  <a:schemeClr val="accent3">
                    <a:lumMod val="40000"/>
                    <a:lumOff val="60000"/>
                  </a:schemeClr>
                </a:solidFill>
                <a:latin typeface="+mn-lt"/>
              </a:rPr>
              <a:t>Τύποι συμφωνιών των ξενοδοχείων</a:t>
            </a:r>
            <a:br>
              <a:rPr lang="el-GR" sz="3200" dirty="0">
                <a:solidFill>
                  <a:schemeClr val="accent3">
                    <a:lumMod val="40000"/>
                    <a:lumOff val="60000"/>
                  </a:schemeClr>
                </a:solidFill>
                <a:latin typeface="+mn-lt"/>
              </a:rPr>
            </a:br>
            <a:r>
              <a:rPr lang="el-GR" sz="3200" dirty="0">
                <a:solidFill>
                  <a:schemeClr val="accent3">
                    <a:lumMod val="40000"/>
                    <a:lumOff val="60000"/>
                  </a:schemeClr>
                </a:solidFill>
                <a:latin typeface="+mn-lt"/>
              </a:rPr>
              <a:t>με τους πελάτες και τα πρακτορεία</a:t>
            </a:r>
          </a:p>
        </p:txBody>
      </p:sp>
      <p:sp>
        <p:nvSpPr>
          <p:cNvPr id="11272" name="Υπότιτλος 2"/>
          <p:cNvSpPr>
            <a:spLocks noGrp="1"/>
          </p:cNvSpPr>
          <p:nvPr>
            <p:ph type="subTitle" idx="1"/>
          </p:nvPr>
        </p:nvSpPr>
        <p:spPr>
          <a:xfrm>
            <a:off x="611188" y="2420938"/>
            <a:ext cx="7854950" cy="3078338"/>
          </a:xfrm>
        </p:spPr>
        <p:txBody>
          <a:bodyPr>
            <a:normAutofit/>
          </a:bodyPr>
          <a:lstStyle/>
          <a:p>
            <a:pPr marL="342900" marR="0" indent="-342900" algn="just">
              <a:buFont typeface="Arial" panose="020B0604020202020204" pitchFamily="34" charset="0"/>
              <a:buChar char="•"/>
            </a:pPr>
            <a:r>
              <a:rPr lang="el-GR" altLang="el-GR" sz="2400" dirty="0"/>
              <a:t>Μόνο το δωμάτιο (</a:t>
            </a:r>
            <a:r>
              <a:rPr lang="en-GB" altLang="el-GR" sz="2400" dirty="0"/>
              <a:t>room rate – RR)</a:t>
            </a:r>
          </a:p>
          <a:p>
            <a:pPr marL="342900" marR="0" indent="-342900" algn="just">
              <a:buFont typeface="Arial" panose="020B0604020202020204" pitchFamily="34" charset="0"/>
              <a:buChar char="•"/>
            </a:pPr>
            <a:r>
              <a:rPr lang="el-GR" altLang="el-GR" sz="2400" dirty="0"/>
              <a:t>Το δωμάτιο και πρωινό (</a:t>
            </a:r>
            <a:r>
              <a:rPr lang="en-GB" altLang="el-GR" sz="2400" dirty="0"/>
              <a:t>bed and breakfast – BB)</a:t>
            </a:r>
          </a:p>
          <a:p>
            <a:pPr marL="342900" marR="0" indent="-342900" algn="just">
              <a:buFont typeface="Arial" panose="020B0604020202020204" pitchFamily="34" charset="0"/>
              <a:buChar char="•"/>
            </a:pPr>
            <a:r>
              <a:rPr lang="el-GR" altLang="el-GR" sz="2400" dirty="0"/>
              <a:t>Το δωμάτιο, το πρωινό και ένα γεύμα (</a:t>
            </a:r>
            <a:r>
              <a:rPr lang="en-GB" altLang="el-GR" sz="2400" dirty="0"/>
              <a:t>half board – HB)</a:t>
            </a:r>
          </a:p>
          <a:p>
            <a:pPr marL="342900" marR="0" indent="-342900" algn="just">
              <a:buFont typeface="Arial" panose="020B0604020202020204" pitchFamily="34" charset="0"/>
              <a:buChar char="•"/>
            </a:pPr>
            <a:r>
              <a:rPr lang="el-GR" altLang="el-GR" sz="2400" dirty="0"/>
              <a:t>Πλήρης διατροφή (</a:t>
            </a:r>
            <a:r>
              <a:rPr lang="en-GB" altLang="el-GR" sz="2400" dirty="0"/>
              <a:t>full board – FB)</a:t>
            </a:r>
          </a:p>
          <a:p>
            <a:pPr marL="342900" marR="0" indent="-342900" algn="just">
              <a:buFont typeface="Arial" panose="020B0604020202020204" pitchFamily="34" charset="0"/>
              <a:buChar char="•"/>
            </a:pPr>
            <a:r>
              <a:rPr lang="el-GR" altLang="el-GR" sz="2400" dirty="0"/>
              <a:t>«Τα πάντα όλα» (</a:t>
            </a:r>
            <a:r>
              <a:rPr lang="en-GB" altLang="el-GR" sz="2400" dirty="0"/>
              <a:t>all inclusive)</a:t>
            </a:r>
            <a:endParaRPr lang="el-GR" altLang="el-GR" sz="2400" dirty="0"/>
          </a:p>
          <a:p>
            <a:pPr marR="0" algn="just"/>
            <a:endParaRPr lang="el-GR" altLang="el-GR" sz="2400" dirty="0"/>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8</a:t>
            </a:r>
          </a:p>
        </p:txBody>
      </p:sp>
    </p:spTree>
    <p:extLst>
      <p:ext uri="{BB962C8B-B14F-4D97-AF65-F5344CB8AC3E}">
        <p14:creationId xmlns:p14="http://schemas.microsoft.com/office/powerpoint/2010/main" val="84681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Έλλειψη 16"/>
          <p:cNvSpPr/>
          <p:nvPr/>
        </p:nvSpPr>
        <p:spPr>
          <a:xfrm rot="5400000">
            <a:off x="243330" y="3617118"/>
            <a:ext cx="2240280" cy="1684020"/>
          </a:xfrm>
          <a:prstGeom prst="ellipse">
            <a:avLst/>
          </a:prstGeom>
          <a:solidFill>
            <a:sysClr val="window" lastClr="FFFFFF">
              <a:alpha val="0"/>
            </a:sysClr>
          </a:solidFill>
          <a:ln w="6350" cap="flat" cmpd="sng" algn="ctr">
            <a:noFill/>
            <a:prstDash val="solid"/>
          </a:ln>
          <a:effectLst/>
        </p:spPr>
        <p:txBody>
          <a:bodyPr rot="0" spcFirstLastPara="1" vert="horz" wrap="square" lIns="91440" tIns="45720" rIns="91440" bIns="45720" numCol="1" spcCol="0" rtlCol="0" fromWordArt="0" anchor="ctr" anchorCtr="0" forceAA="0" compatLnSpc="1">
            <a:prstTxWarp prst="textArchUp">
              <a:avLst>
                <a:gd name="adj" fmla="val 8213443"/>
              </a:avLst>
            </a:prstTxWarp>
            <a:noAutofit/>
          </a:bodyPr>
          <a:lstStyle/>
          <a:p>
            <a:pPr marL="0" marR="0" lvl="0" indent="0" algn="just" defTabSz="914400" eaLnBrk="1" fontAlgn="auto" latinLnBrk="0" hangingPunct="1">
              <a:lnSpc>
                <a:spcPts val="1800"/>
              </a:lnSpc>
              <a:spcBef>
                <a:spcPts val="600"/>
              </a:spcBef>
              <a:spcAft>
                <a:spcPts val="600"/>
              </a:spcAft>
              <a:buClrTx/>
              <a:buSzTx/>
              <a:buFontTx/>
              <a:buNone/>
              <a:tabLst/>
              <a:defRPr/>
            </a:pPr>
            <a:r>
              <a:rPr kumimoji="0" lang="el-GR" sz="1200" b="0" i="0" u="none" strike="noStrike" kern="0" cap="none" spc="0" normalizeH="0" baseline="0" noProof="0" dirty="0">
                <a:ln>
                  <a:noFill/>
                </a:ln>
                <a:solidFill>
                  <a:srgbClr val="FFFFFF"/>
                </a:solidFill>
                <a:effectLst/>
                <a:uLnTx/>
                <a:uFillTx/>
                <a:latin typeface="Times New Roman"/>
                <a:ea typeface="Calibri"/>
                <a:cs typeface="Times New Roman"/>
              </a:rPr>
              <a:t>πλεονασματικές μονάδες</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l-GR" sz="1100" b="0" i="0" u="none" strike="noStrike" kern="0" cap="none" spc="0" normalizeH="0" baseline="0" noProof="0" dirty="0">
                <a:ln>
                  <a:noFill/>
                </a:ln>
                <a:solidFill>
                  <a:srgbClr val="FFFFFF"/>
                </a:solidFill>
                <a:effectLst/>
                <a:uLnTx/>
                <a:uFillTx/>
                <a:latin typeface="Calibri"/>
                <a:ea typeface="Calibri"/>
                <a:cs typeface="Times New Roman"/>
              </a:rPr>
              <a:t> </a:t>
            </a:r>
            <a:endPar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 name="Τίτλος 1"/>
          <p:cNvSpPr>
            <a:spLocks noGrp="1"/>
          </p:cNvSpPr>
          <p:nvPr>
            <p:ph type="ctrTitle"/>
          </p:nvPr>
        </p:nvSpPr>
        <p:spPr>
          <a:xfrm>
            <a:off x="252480" y="1129317"/>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Η εμπορική τραπεζική επιχείρηση</a:t>
            </a:r>
          </a:p>
        </p:txBody>
      </p:sp>
      <p:sp>
        <p:nvSpPr>
          <p:cNvPr id="11272" name="Υπότιτλος 2"/>
          <p:cNvSpPr>
            <a:spLocks noGrp="1"/>
          </p:cNvSpPr>
          <p:nvPr>
            <p:ph type="subTitle" idx="1"/>
          </p:nvPr>
        </p:nvSpPr>
        <p:spPr>
          <a:xfrm>
            <a:off x="611188" y="2420938"/>
            <a:ext cx="7854950" cy="3078338"/>
          </a:xfrm>
        </p:spPr>
        <p:txBody>
          <a:bodyPr>
            <a:normAutofit/>
          </a:bodyPr>
          <a:lstStyle/>
          <a:p>
            <a:pPr marR="0" algn="just"/>
            <a:r>
              <a:rPr lang="el-GR" altLang="el-GR" sz="2000" dirty="0"/>
              <a:t>Οι (εμπορικές) τράπεζες ασκούν διαμεσολαβητικό ρόλο μεταξύ προσφοράς και ζήτησης χρήματος.</a:t>
            </a:r>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9</a:t>
            </a:r>
          </a:p>
        </p:txBody>
      </p:sp>
      <p:sp>
        <p:nvSpPr>
          <p:cNvPr id="3" name="Έλλειψη 2"/>
          <p:cNvSpPr/>
          <p:nvPr/>
        </p:nvSpPr>
        <p:spPr>
          <a:xfrm>
            <a:off x="3780000" y="4239108"/>
            <a:ext cx="1584000" cy="11880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Τράπεζες</a:t>
            </a:r>
          </a:p>
        </p:txBody>
      </p:sp>
      <p:sp>
        <p:nvSpPr>
          <p:cNvPr id="14" name="Έλλειψη 13"/>
          <p:cNvSpPr/>
          <p:nvPr/>
        </p:nvSpPr>
        <p:spPr>
          <a:xfrm>
            <a:off x="557676" y="3429192"/>
            <a:ext cx="1584000" cy="14400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Προσφορά χρήματος από τους καταθέτες</a:t>
            </a:r>
          </a:p>
        </p:txBody>
      </p:sp>
      <p:sp>
        <p:nvSpPr>
          <p:cNvPr id="15" name="Έλλειψη 14"/>
          <p:cNvSpPr/>
          <p:nvPr/>
        </p:nvSpPr>
        <p:spPr>
          <a:xfrm>
            <a:off x="6948528" y="3429192"/>
            <a:ext cx="1584000" cy="14400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Ζήτηση χρήματος από τους επενδυτές</a:t>
            </a:r>
          </a:p>
        </p:txBody>
      </p:sp>
      <p:sp>
        <p:nvSpPr>
          <p:cNvPr id="18" name="Έλλειψη 17"/>
          <p:cNvSpPr/>
          <p:nvPr/>
        </p:nvSpPr>
        <p:spPr>
          <a:xfrm rot="5400000">
            <a:off x="6634182" y="3627138"/>
            <a:ext cx="2240280" cy="1684020"/>
          </a:xfrm>
          <a:prstGeom prst="ellipse">
            <a:avLst/>
          </a:prstGeom>
          <a:solidFill>
            <a:sysClr val="window" lastClr="FFFFFF">
              <a:alpha val="0"/>
            </a:sysClr>
          </a:solidFill>
          <a:ln w="6350" cap="flat" cmpd="sng" algn="ctr">
            <a:noFill/>
            <a:prstDash val="solid"/>
          </a:ln>
          <a:effectLst/>
        </p:spPr>
        <p:txBody>
          <a:bodyPr rot="0" spcFirstLastPara="1" vert="horz" wrap="square" lIns="91440" tIns="45720" rIns="91440" bIns="45720" numCol="1" spcCol="0" rtlCol="0" fromWordArt="0" anchor="ctr" anchorCtr="0" forceAA="0" compatLnSpc="1">
            <a:prstTxWarp prst="textArchUp">
              <a:avLst>
                <a:gd name="adj" fmla="val 8213443"/>
              </a:avLst>
            </a:prstTxWarp>
            <a:noAutofit/>
          </a:bodyPr>
          <a:lstStyle/>
          <a:p>
            <a:pPr marL="0" marR="0" lvl="0" indent="0" algn="just" defTabSz="914400" eaLnBrk="1" fontAlgn="auto" latinLnBrk="0" hangingPunct="1">
              <a:lnSpc>
                <a:spcPts val="1800"/>
              </a:lnSpc>
              <a:spcBef>
                <a:spcPts val="600"/>
              </a:spcBef>
              <a:spcAft>
                <a:spcPts val="600"/>
              </a:spcAft>
              <a:buClrTx/>
              <a:buSzTx/>
              <a:buFontTx/>
              <a:buNone/>
              <a:tabLst/>
              <a:defRPr/>
            </a:pPr>
            <a:r>
              <a:rPr lang="el-GR" sz="1200" kern="0" dirty="0">
                <a:solidFill>
                  <a:srgbClr val="FFFFFF"/>
                </a:solidFill>
                <a:latin typeface="Times New Roman"/>
                <a:ea typeface="Calibri"/>
                <a:cs typeface="Times New Roman"/>
              </a:rPr>
              <a:t>ε</a:t>
            </a:r>
            <a:r>
              <a:rPr kumimoji="0" lang="el-GR" sz="1200" b="0" i="0" u="none" strike="noStrike" kern="0" cap="none" spc="0" normalizeH="0" baseline="0" noProof="0" dirty="0">
                <a:ln>
                  <a:noFill/>
                </a:ln>
                <a:solidFill>
                  <a:srgbClr val="FFFFFF"/>
                </a:solidFill>
                <a:effectLst/>
                <a:uLnTx/>
                <a:uFillTx/>
                <a:latin typeface="Times New Roman"/>
                <a:ea typeface="Calibri"/>
                <a:cs typeface="Times New Roman"/>
              </a:rPr>
              <a:t>λλειμματικές μονάδες</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l-GR" sz="1100" b="0" i="0" u="none" strike="noStrike" kern="0" cap="none" spc="0" normalizeH="0" baseline="0" noProof="0" dirty="0">
                <a:ln>
                  <a:noFill/>
                </a:ln>
                <a:solidFill>
                  <a:srgbClr val="FFFFFF"/>
                </a:solidFill>
                <a:effectLst/>
                <a:uLnTx/>
                <a:uFillTx/>
                <a:latin typeface="Calibri"/>
                <a:ea typeface="Calibri"/>
                <a:cs typeface="Times New Roman"/>
              </a:rPr>
              <a:t> </a:t>
            </a:r>
            <a:endPar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20" name="Ευθύγραμμο βέλος σύνδεσης 19"/>
          <p:cNvCxnSpPr>
            <a:stCxn id="17" idx="0"/>
          </p:cNvCxnSpPr>
          <p:nvPr/>
        </p:nvCxnSpPr>
        <p:spPr>
          <a:xfrm>
            <a:off x="2205480" y="4459128"/>
            <a:ext cx="1376388" cy="320052"/>
          </a:xfrm>
          <a:prstGeom prst="straightConnector1">
            <a:avLst/>
          </a:prstGeom>
          <a:ln w="25400">
            <a:solidFill>
              <a:schemeClr val="bg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5562132" y="4469148"/>
            <a:ext cx="1260168" cy="400044"/>
          </a:xfrm>
          <a:prstGeom prst="straightConnector1">
            <a:avLst/>
          </a:prstGeom>
          <a:ln w="25400">
            <a:solidFill>
              <a:schemeClr val="bg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5" name="Πλαίσιο κειμένου 2"/>
          <p:cNvSpPr txBox="1">
            <a:spLocks noChangeArrowheads="1"/>
          </p:cNvSpPr>
          <p:nvPr/>
        </p:nvSpPr>
        <p:spPr bwMode="auto">
          <a:xfrm rot="777138">
            <a:off x="2154655" y="4704203"/>
            <a:ext cx="1250950" cy="2578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l-GR" sz="1200" b="1" spc="200" dirty="0">
                <a:effectLst/>
                <a:latin typeface="+mn-lt"/>
                <a:ea typeface="Calibri"/>
                <a:cs typeface="Times New Roman"/>
              </a:rPr>
              <a:t>καταθέσεις</a:t>
            </a:r>
            <a:endParaRPr lang="el-GR" sz="1200" b="1" dirty="0">
              <a:effectLst/>
              <a:latin typeface="+mn-lt"/>
              <a:ea typeface="Calibri"/>
              <a:cs typeface="Times New Roman"/>
            </a:endParaRPr>
          </a:p>
        </p:txBody>
      </p:sp>
      <p:sp>
        <p:nvSpPr>
          <p:cNvPr id="26" name="Πλαίσιο κειμένου 2"/>
          <p:cNvSpPr txBox="1">
            <a:spLocks noChangeArrowheads="1"/>
          </p:cNvSpPr>
          <p:nvPr/>
        </p:nvSpPr>
        <p:spPr bwMode="auto">
          <a:xfrm rot="20550384">
            <a:off x="5850541" y="4795642"/>
            <a:ext cx="881133" cy="2578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l-GR" sz="1200" b="1" spc="100" dirty="0">
                <a:effectLst/>
                <a:latin typeface="+mn-lt"/>
                <a:ea typeface="Calibri"/>
                <a:cs typeface="Times New Roman"/>
              </a:rPr>
              <a:t>δάνεια</a:t>
            </a:r>
            <a:endParaRPr lang="el-GR" sz="1200" b="1" dirty="0">
              <a:effectLst/>
              <a:latin typeface="+mn-lt"/>
              <a:ea typeface="Calibri"/>
              <a:cs typeface="Times New Roman"/>
            </a:endParaRPr>
          </a:p>
        </p:txBody>
      </p:sp>
    </p:spTree>
    <p:extLst>
      <p:ext uri="{BB962C8B-B14F-4D97-AF65-F5344CB8AC3E}">
        <p14:creationId xmlns:p14="http://schemas.microsoft.com/office/powerpoint/2010/main" val="10005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14" grpId="0" animBg="1"/>
      <p:bldP spid="15" grpId="0" animBg="1"/>
      <p:bldP spid="18"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Είναι οι τράπεζες απαραίτητες στην οικονομία;</a:t>
            </a:r>
          </a:p>
        </p:txBody>
      </p:sp>
      <p:sp>
        <p:nvSpPr>
          <p:cNvPr id="11272" name="Υπότιτλος 2"/>
          <p:cNvSpPr>
            <a:spLocks noGrp="1"/>
          </p:cNvSpPr>
          <p:nvPr>
            <p:ph type="subTitle" idx="1"/>
          </p:nvPr>
        </p:nvSpPr>
        <p:spPr>
          <a:xfrm>
            <a:off x="611188" y="2420938"/>
            <a:ext cx="7854950" cy="3078338"/>
          </a:xfrm>
        </p:spPr>
        <p:txBody>
          <a:bodyPr>
            <a:normAutofit fontScale="92500"/>
          </a:bodyPr>
          <a:lstStyle/>
          <a:p>
            <a:pPr marR="0" algn="just"/>
            <a:r>
              <a:rPr lang="el-GR" altLang="el-GR" sz="2400" dirty="0"/>
              <a:t>Η απάντηση είναι θετική, προβάλλονται δε σχετικά οι εξής λόγοι:</a:t>
            </a:r>
          </a:p>
          <a:p>
            <a:pPr marR="0" algn="just"/>
            <a:r>
              <a:rPr lang="el-GR" altLang="el-GR" sz="2400" dirty="0"/>
              <a:t>α. συμβάλλουν στη ρύθμιση της ρευστότητας και γενικότερα στην ανάπτυξη της οικονομίας</a:t>
            </a:r>
          </a:p>
          <a:p>
            <a:pPr marR="0" algn="just"/>
            <a:r>
              <a:rPr lang="el-GR" altLang="el-GR" sz="2400" dirty="0"/>
              <a:t>β. μειώνουν το κόστος συναλλαγών</a:t>
            </a:r>
          </a:p>
          <a:p>
            <a:pPr marR="0" algn="just"/>
            <a:r>
              <a:rPr lang="el-GR" altLang="el-GR" sz="2400" dirty="0"/>
              <a:t>γ. μετασχηματίζουν τα στοιχεία των υποχρεώσεών τους (καταθέσεων), που χαρακτηρίζονται από υψηλό βαθμό ρευστότητας, σε στοιχεία ενεργητικού (δάνεια μέσης και μακράς διάρκειας) που τα χαρακτηρίζει χαμηλός βαθμός ρευστότητας.</a:t>
            </a:r>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10</a:t>
            </a:r>
          </a:p>
        </p:txBody>
      </p:sp>
    </p:spTree>
    <p:extLst>
      <p:ext uri="{BB962C8B-B14F-4D97-AF65-F5344CB8AC3E}">
        <p14:creationId xmlns:p14="http://schemas.microsoft.com/office/powerpoint/2010/main" val="227200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Κατηγορίες τραπεζών</a:t>
            </a:r>
          </a:p>
        </p:txBody>
      </p:sp>
      <p:sp>
        <p:nvSpPr>
          <p:cNvPr id="11272" name="Υπότιτλος 2"/>
          <p:cNvSpPr>
            <a:spLocks noGrp="1"/>
          </p:cNvSpPr>
          <p:nvPr>
            <p:ph type="subTitle" idx="1"/>
          </p:nvPr>
        </p:nvSpPr>
        <p:spPr>
          <a:xfrm>
            <a:off x="611188" y="2420938"/>
            <a:ext cx="7854950" cy="3078338"/>
          </a:xfrm>
        </p:spPr>
        <p:txBody>
          <a:bodyPr>
            <a:normAutofit fontScale="92500" lnSpcReduction="10000"/>
          </a:bodyPr>
          <a:lstStyle/>
          <a:p>
            <a:pPr marR="0" algn="just"/>
            <a:r>
              <a:rPr lang="el-GR" altLang="el-GR" sz="2400" dirty="0"/>
              <a:t>α. Εμπορικές τράπεζες (</a:t>
            </a:r>
            <a:r>
              <a:rPr lang="en-GB" altLang="el-GR" sz="2400" dirty="0"/>
              <a:t>commercial banks)</a:t>
            </a:r>
          </a:p>
          <a:p>
            <a:pPr marR="0" algn="just"/>
            <a:r>
              <a:rPr lang="el-GR" altLang="el-GR" sz="2400" dirty="0"/>
              <a:t>Είναι αυτές που ασχολούνται με το εμπόριο του χρήματος και αυτές τις οποίες εννοεί ο πολύς κόσμος όταν αναφέρεται σε τράπεζες.</a:t>
            </a:r>
          </a:p>
          <a:p>
            <a:pPr marR="0" algn="just"/>
            <a:r>
              <a:rPr lang="el-GR" altLang="el-GR" sz="2400" dirty="0"/>
              <a:t>β. Κεντρικές τράπεζες </a:t>
            </a:r>
            <a:r>
              <a:rPr lang="en-GB" altLang="el-GR" sz="2400" dirty="0"/>
              <a:t>(central banks)</a:t>
            </a:r>
          </a:p>
          <a:p>
            <a:pPr marR="0" algn="just"/>
            <a:r>
              <a:rPr lang="el-GR" altLang="el-GR" sz="2400" dirty="0"/>
              <a:t>Είναι δημόσιοι οργανισμοί στους οποίους έχει ανατεθεί το ειδικό προνόμιο της έκδοσης χρήματος και ο υπεύθυνος ρόλος της άσκησης της νομισματικής πολιτικής.</a:t>
            </a:r>
          </a:p>
          <a:p>
            <a:pPr marR="0" algn="just"/>
            <a:r>
              <a:rPr lang="el-GR" altLang="el-GR" sz="2400" dirty="0"/>
              <a:t>Από τις πιο γνωστές η ΕΚΤ</a:t>
            </a:r>
            <a:r>
              <a:rPr lang="en-GB" altLang="el-GR" sz="2400" dirty="0"/>
              <a:t> </a:t>
            </a:r>
            <a:r>
              <a:rPr lang="el-GR" altLang="el-GR" sz="2400" dirty="0"/>
              <a:t>και η Αμερικανική </a:t>
            </a:r>
            <a:r>
              <a:rPr lang="en-GB" altLang="el-GR" sz="2400" dirty="0"/>
              <a:t>FED.</a:t>
            </a:r>
            <a:endParaRPr lang="el-GR" altLang="el-GR" sz="2400" dirty="0"/>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11</a:t>
            </a:r>
          </a:p>
        </p:txBody>
      </p:sp>
    </p:spTree>
    <p:extLst>
      <p:ext uri="{BB962C8B-B14F-4D97-AF65-F5344CB8AC3E}">
        <p14:creationId xmlns:p14="http://schemas.microsoft.com/office/powerpoint/2010/main" val="366439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Κατηγορίες τραπεζών </a:t>
            </a:r>
            <a:r>
              <a:rPr lang="el-GR" sz="2400" dirty="0">
                <a:solidFill>
                  <a:schemeClr val="accent3">
                    <a:lumMod val="40000"/>
                    <a:lumOff val="60000"/>
                  </a:schemeClr>
                </a:solidFill>
                <a:latin typeface="+mn-lt"/>
              </a:rPr>
              <a:t>(συνέχεια)</a:t>
            </a:r>
          </a:p>
        </p:txBody>
      </p:sp>
      <p:sp>
        <p:nvSpPr>
          <p:cNvPr id="11272" name="Υπότιτλος 2"/>
          <p:cNvSpPr>
            <a:spLocks noGrp="1"/>
          </p:cNvSpPr>
          <p:nvPr>
            <p:ph type="subTitle" idx="1"/>
          </p:nvPr>
        </p:nvSpPr>
        <p:spPr>
          <a:xfrm>
            <a:off x="611188" y="2420938"/>
            <a:ext cx="7854950" cy="3078338"/>
          </a:xfrm>
        </p:spPr>
        <p:txBody>
          <a:bodyPr>
            <a:normAutofit/>
          </a:bodyPr>
          <a:lstStyle/>
          <a:p>
            <a:pPr marR="0" algn="just"/>
            <a:r>
              <a:rPr lang="el-GR" altLang="el-GR" sz="2400" dirty="0"/>
              <a:t>γ. Επενδυτικές τράπεζες</a:t>
            </a:r>
          </a:p>
          <a:p>
            <a:pPr marR="0" algn="just"/>
            <a:r>
              <a:rPr lang="el-GR" altLang="el-GR" sz="2400" dirty="0"/>
              <a:t>Συμβουλεύουν κράτη, τράπεζες, επιχειρήσεις κ.α. στη συγκέντρωση κεφαλαίων μέσω κυρίως της έκδοσης ομολόγων, σε θέματα εξαγορών, συγχωνεύσεων και αναδιαρθρώσεων.</a:t>
            </a:r>
          </a:p>
          <a:p>
            <a:pPr marR="0" algn="just"/>
            <a:r>
              <a:rPr lang="el-GR" altLang="el-GR" sz="2400" dirty="0"/>
              <a:t>Από τις πιο γνωστές οι </a:t>
            </a:r>
            <a:r>
              <a:rPr lang="en-GB" altLang="el-GR" sz="2400" dirty="0"/>
              <a:t>Goldman Sachs, JP Morgan, Morgan Stanley </a:t>
            </a:r>
            <a:r>
              <a:rPr lang="el-GR" altLang="el-GR" sz="2400" dirty="0"/>
              <a:t>κ.α.</a:t>
            </a:r>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12</a:t>
            </a:r>
          </a:p>
        </p:txBody>
      </p:sp>
    </p:spTree>
    <p:extLst>
      <p:ext uri="{BB962C8B-B14F-4D97-AF65-F5344CB8AC3E}">
        <p14:creationId xmlns:p14="http://schemas.microsoft.com/office/powerpoint/2010/main" val="69311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908664"/>
            <a:ext cx="8640000" cy="859523"/>
          </a:xfrm>
        </p:spPr>
        <p:txBody>
          <a:bodyPr wrap="none" rIns="0" anchor="ctr">
            <a:noAutofit/>
          </a:bodyPr>
          <a:lstStyle/>
          <a:p>
            <a:pPr algn="ctr" fontAlgn="auto">
              <a:spcAft>
                <a:spcPts val="0"/>
              </a:spcAft>
              <a:defRPr/>
            </a:pPr>
            <a:r>
              <a:rPr lang="el-GR" sz="3200" dirty="0">
                <a:solidFill>
                  <a:schemeClr val="accent3">
                    <a:lumMod val="40000"/>
                    <a:lumOff val="60000"/>
                  </a:schemeClr>
                </a:solidFill>
                <a:latin typeface="+mn-lt"/>
              </a:rPr>
              <a:t>Οι λογαριασμοί της εμπορικής τράπεζας</a:t>
            </a:r>
            <a:endParaRPr lang="el-GR" sz="2400" dirty="0">
              <a:solidFill>
                <a:schemeClr val="accent3">
                  <a:lumMod val="40000"/>
                  <a:lumOff val="60000"/>
                </a:schemeClr>
              </a:solidFill>
              <a:latin typeface="+mn-lt"/>
            </a:endParaRPr>
          </a:p>
        </p:txBody>
      </p:sp>
      <p:sp>
        <p:nvSpPr>
          <p:cNvPr id="12296" name="Υπότιτλος 2"/>
          <p:cNvSpPr>
            <a:spLocks noGrp="1"/>
          </p:cNvSpPr>
          <p:nvPr>
            <p:ph type="subTitle" idx="1"/>
          </p:nvPr>
        </p:nvSpPr>
        <p:spPr>
          <a:xfrm>
            <a:off x="611188" y="1808784"/>
            <a:ext cx="7854950" cy="4176712"/>
          </a:xfrm>
        </p:spPr>
        <p:txBody>
          <a:bodyPr>
            <a:normAutofit/>
          </a:bodyPr>
          <a:lstStyle/>
          <a:p>
            <a:pPr marL="215900" marR="0" algn="just">
              <a:buClr>
                <a:srgbClr val="002060"/>
              </a:buClr>
            </a:pPr>
            <a:r>
              <a:rPr lang="el-GR" altLang="el-GR" sz="2000" dirty="0">
                <a:solidFill>
                  <a:srgbClr val="002060"/>
                </a:solidFill>
              </a:rPr>
              <a:t>Ένας τυπικός ισολογισμός</a:t>
            </a: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p:txBody>
      </p:sp>
      <p:cxnSp>
        <p:nvCxnSpPr>
          <p:cNvPr id="5" name="Ευθεία γραμμή σύνδεσης 4"/>
          <p:cNvCxnSpPr/>
          <p:nvPr/>
        </p:nvCxnSpPr>
        <p:spPr>
          <a:xfrm>
            <a:off x="252413" y="1808784"/>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292"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13</a:t>
            </a:r>
          </a:p>
        </p:txBody>
      </p:sp>
      <p:graphicFrame>
        <p:nvGraphicFramePr>
          <p:cNvPr id="15" name="Πίνακας 14"/>
          <p:cNvGraphicFramePr>
            <a:graphicFrameLocks noGrp="1"/>
          </p:cNvGraphicFramePr>
          <p:nvPr>
            <p:extLst>
              <p:ext uri="{D42A27DB-BD31-4B8C-83A1-F6EECF244321}">
                <p14:modId xmlns:p14="http://schemas.microsoft.com/office/powerpoint/2010/main" val="1331504340"/>
              </p:ext>
            </p:extLst>
          </p:nvPr>
        </p:nvGraphicFramePr>
        <p:xfrm>
          <a:off x="972000" y="2258844"/>
          <a:ext cx="7200000" cy="3048000"/>
        </p:xfrm>
        <a:graphic>
          <a:graphicData uri="http://schemas.openxmlformats.org/drawingml/2006/table">
            <a:tbl>
              <a:tblPr firstRow="1" bandRow="1">
                <a:tableStyleId>{5C22544A-7EE6-4342-B048-85BDC9FD1C3A}</a:tableStyleId>
              </a:tblPr>
              <a:tblGrid>
                <a:gridCol w="2159808">
                  <a:extLst>
                    <a:ext uri="{9D8B030D-6E8A-4147-A177-3AD203B41FA5}">
                      <a16:colId xmlns:a16="http://schemas.microsoft.com/office/drawing/2014/main" val="20000"/>
                    </a:ext>
                  </a:extLst>
                </a:gridCol>
                <a:gridCol w="1440192">
                  <a:extLst>
                    <a:ext uri="{9D8B030D-6E8A-4147-A177-3AD203B41FA5}">
                      <a16:colId xmlns:a16="http://schemas.microsoft.com/office/drawing/2014/main" val="20001"/>
                    </a:ext>
                  </a:extLst>
                </a:gridCol>
                <a:gridCol w="2160288">
                  <a:extLst>
                    <a:ext uri="{9D8B030D-6E8A-4147-A177-3AD203B41FA5}">
                      <a16:colId xmlns:a16="http://schemas.microsoft.com/office/drawing/2014/main" val="20002"/>
                    </a:ext>
                  </a:extLst>
                </a:gridCol>
                <a:gridCol w="1439712">
                  <a:extLst>
                    <a:ext uri="{9D8B030D-6E8A-4147-A177-3AD203B41FA5}">
                      <a16:colId xmlns:a16="http://schemas.microsoft.com/office/drawing/2014/main" val="20003"/>
                    </a:ext>
                  </a:extLst>
                </a:gridCol>
              </a:tblGrid>
              <a:tr h="370840">
                <a:tc>
                  <a:txBody>
                    <a:bodyPr/>
                    <a:lstStyle/>
                    <a:p>
                      <a:r>
                        <a:rPr lang="el-GR" sz="1600" dirty="0"/>
                        <a:t>Ενεργητικό</a:t>
                      </a:r>
                    </a:p>
                  </a:txBody>
                  <a:tcPr>
                    <a:lnL w="12700" cmpd="sng">
                      <a:noFill/>
                    </a:lnL>
                    <a:lnR w="127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l-GR" sz="1600" dirty="0"/>
                        <a:t>Ισολογισμός</a:t>
                      </a: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l-GR" dirty="0"/>
                    </a:p>
                  </a:txBody>
                  <a:tcPr>
                    <a:lnL w="381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Παθητικό</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l-GR" sz="1600" dirty="0"/>
                        <a:t>Ταμειακά</a:t>
                      </a:r>
                      <a:r>
                        <a:rPr lang="el-GR" sz="1600" baseline="0" dirty="0"/>
                        <a:t> διαθέσιμα</a:t>
                      </a:r>
                      <a:endParaRPr lang="el-GR" sz="1600" dirty="0"/>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8</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Καταθέσεις</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50</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1600" dirty="0"/>
                        <a:t>Χορηγήσεις</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40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Ομολογιακά</a:t>
                      </a:r>
                      <a:r>
                        <a:rPr lang="el-GR" sz="1600" baseline="0" dirty="0"/>
                        <a:t> δάνεια και διατραπεζικός δανεισμός</a:t>
                      </a:r>
                      <a:endParaRPr lang="el-GR" sz="16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38</a:t>
                      </a:r>
                    </a:p>
                  </a:txBody>
                  <a:tcPr anchor="b">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l-GR" sz="1600" dirty="0"/>
                        <a:t>Ομόλογα</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35</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Λοιπές</a:t>
                      </a:r>
                      <a:r>
                        <a:rPr lang="el-GR" sz="1600" baseline="0" dirty="0"/>
                        <a:t> υποχρεώσεις</a:t>
                      </a:r>
                      <a:endParaRPr lang="el-GR" sz="16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4</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l-GR" sz="1600" dirty="0"/>
                        <a:t>Μετοχές-συμμετοχές</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10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Καθαρή θέση</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8</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l-GR" sz="1600" dirty="0"/>
                        <a:t>Πάγια κλπ</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7</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sz="16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l-GR" sz="1600" dirty="0"/>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r>
                        <a:rPr lang="el-GR" sz="1600" dirty="0"/>
                        <a:t>Σύνολο</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t>Σύνολο</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100</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cxnSp>
        <p:nvCxnSpPr>
          <p:cNvPr id="4" name="Ευθεία γραμμή σύνδεσης 3"/>
          <p:cNvCxnSpPr/>
          <p:nvPr/>
        </p:nvCxnSpPr>
        <p:spPr>
          <a:xfrm>
            <a:off x="4301964" y="4869192"/>
            <a:ext cx="180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7902444" y="4509144"/>
            <a:ext cx="1800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38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728640"/>
            <a:ext cx="8640000" cy="859523"/>
          </a:xfrm>
        </p:spPr>
        <p:txBody>
          <a:bodyPr wrap="none" rIns="0" anchor="ctr">
            <a:noAutofit/>
          </a:bodyPr>
          <a:lstStyle/>
          <a:p>
            <a:pPr algn="ctr" fontAlgn="auto">
              <a:spcAft>
                <a:spcPts val="0"/>
              </a:spcAft>
              <a:defRPr/>
            </a:pPr>
            <a:r>
              <a:rPr lang="el-GR" sz="2400" dirty="0">
                <a:solidFill>
                  <a:schemeClr val="accent3">
                    <a:lumMod val="40000"/>
                    <a:lumOff val="60000"/>
                  </a:schemeClr>
                </a:solidFill>
                <a:latin typeface="+mn-lt"/>
              </a:rPr>
              <a:t>Οδηγίες προς τον εκπαιδευτή</a:t>
            </a:r>
          </a:p>
        </p:txBody>
      </p:sp>
      <p:cxnSp>
        <p:nvCxnSpPr>
          <p:cNvPr id="5" name="Ευθεία γραμμή σύνδεσης 4"/>
          <p:cNvCxnSpPr/>
          <p:nvPr/>
        </p:nvCxnSpPr>
        <p:spPr>
          <a:xfrm>
            <a:off x="252413" y="1448736"/>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149"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1628760"/>
            <a:ext cx="7854950" cy="4950660"/>
          </a:xfrm>
          <a:prstGeom prst="rect">
            <a:avLst/>
          </a:prstGeom>
        </p:spPr>
        <p:txBody>
          <a:bodyPr vert="horz" lIns="0" rIns="18288">
            <a:normAutofit fontScale="925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342900" marR="0" indent="-342900" algn="just" fontAlgn="auto">
              <a:spcAft>
                <a:spcPts val="0"/>
              </a:spcAft>
              <a:buFont typeface="+mj-lt"/>
              <a:buAutoNum type="arabicPeriod"/>
            </a:pPr>
            <a:r>
              <a:rPr lang="el-GR" altLang="el-GR" sz="1800" dirty="0"/>
              <a:t>Τα ποσά σε κάθε λογαριασμό και τα ποσοστά που εκφράζουν στο παράδειγμα αποτελούν απλά μια καλή ένδειξη για τη βαρύτητα κάθε λογαριασμού στον ισολογισμό. Τα ποσοστά ποικίλλουν ανά τράπεζα και ανά χώρα που δραστηριοποιείται η κάθε τράπεζα.</a:t>
            </a:r>
          </a:p>
          <a:p>
            <a:pPr marL="342900" marR="0" indent="-342900" algn="just" fontAlgn="auto">
              <a:spcAft>
                <a:spcPts val="0"/>
              </a:spcAft>
              <a:buFont typeface="+mj-lt"/>
              <a:buAutoNum type="arabicPeriod"/>
            </a:pPr>
            <a:r>
              <a:rPr lang="el-GR" altLang="el-GR" sz="1800" dirty="0"/>
              <a:t>Πρέπει να επισημανθεί το χαμηλό ποσοστό των ιδίων κεφαλαίων στο σύνολο του παθητικού, στο παράδειγμά μας 8%, που δίνει μια μόχλευση 12,5 (100/8). Αν τα ίδια κεφάλαια είναι 5%, τότε η μόχλευση είναι 20. Αυτό σημαίνει ότι οι μέτοχοι των τραπεζών χρηματοδοτούν το ενεργητικό με μικρό ποσοστό σε σχέση με τους καταθέτες και τους ομολογιούχους δανειστές. Για το λόγο αυτό, υπάρχει τόσο πολύ μεγάλη μέριμνα από τις Εποπτικές Αρχές για την προστασία των καταθετών.</a:t>
            </a:r>
          </a:p>
          <a:p>
            <a:pPr marL="342900" marR="0" indent="-342900" algn="just" fontAlgn="auto">
              <a:spcAft>
                <a:spcPts val="0"/>
              </a:spcAft>
              <a:buFont typeface="+mj-lt"/>
              <a:buAutoNum type="arabicPeriod"/>
            </a:pPr>
            <a:r>
              <a:rPr lang="el-GR" altLang="el-GR" sz="1800" dirty="0"/>
              <a:t>Ενώ οι καταθέσεις λήγουν ως επί το πλείστον άμεσα, τα ομολογιακά δάνεια είναι συνήθως μέσης και μακράς διάρκειας (3-15 έτη), με αποτέλεσμα οι τράπεζες να μπορούν να ρυθμίσουν καλύτερα τη ρευστότητά τους.</a:t>
            </a:r>
          </a:p>
          <a:p>
            <a:pPr marL="342900" marR="0" indent="-342900" algn="just" fontAlgn="auto">
              <a:spcAft>
                <a:spcPts val="0"/>
              </a:spcAft>
              <a:buFont typeface="+mj-lt"/>
              <a:buAutoNum type="arabicPeriod"/>
            </a:pPr>
            <a:r>
              <a:rPr lang="el-GR" altLang="el-GR" sz="1800" dirty="0"/>
              <a:t>Να επισημανθεί στους σπουδαστές το υψηλό ποσοστό που καταλαμβάνουν τα χρηματοοικονομικά μέσα τόσο στο ενεργητικό (χορηγήσεις, ομόλογα, μετοχές και συμμετοχές) όσο και στο παθητικό (καταθέσεις, ομολογιακά δάνεια, διατραπεζικός δανεισμός). Τα χρηματοοικονομικά μέσα αποτελούν  την πιο σημαντική κατηγορία λογαριασμών με ιδιαίτερα λεπτά και δύσκολα θέματα.</a:t>
            </a:r>
          </a:p>
        </p:txBody>
      </p:sp>
    </p:spTree>
    <p:extLst>
      <p:ext uri="{BB962C8B-B14F-4D97-AF65-F5344CB8AC3E}">
        <p14:creationId xmlns:p14="http://schemas.microsoft.com/office/powerpoint/2010/main" val="397211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Τοκοφόροι λογαριασμοί</a:t>
            </a:r>
          </a:p>
        </p:txBody>
      </p:sp>
      <p:sp>
        <p:nvSpPr>
          <p:cNvPr id="11272" name="Υπότιτλος 2"/>
          <p:cNvSpPr>
            <a:spLocks noGrp="1"/>
          </p:cNvSpPr>
          <p:nvPr>
            <p:ph type="subTitle" idx="1"/>
          </p:nvPr>
        </p:nvSpPr>
        <p:spPr>
          <a:xfrm>
            <a:off x="611188" y="2420938"/>
            <a:ext cx="7854950" cy="3078338"/>
          </a:xfrm>
        </p:spPr>
        <p:txBody>
          <a:bodyPr>
            <a:normAutofit fontScale="92500" lnSpcReduction="10000"/>
          </a:bodyPr>
          <a:lstStyle/>
          <a:p>
            <a:pPr marR="0" algn="just"/>
            <a:r>
              <a:rPr lang="el-GR" altLang="el-GR" sz="2400" dirty="0"/>
              <a:t>Οι πιο σημαντικοί λογαριασμοί των τραπεζών (χορηγήσεις, ομόλογα, καταθέσεις, ομολογιακά δάνεια κ.α.) είναι τοκοφόροι.</a:t>
            </a:r>
          </a:p>
          <a:p>
            <a:pPr marR="0" algn="just"/>
            <a:r>
              <a:rPr lang="el-GR" altLang="el-GR" sz="2400" b="1" spc="240" dirty="0">
                <a:solidFill>
                  <a:schemeClr val="bg2">
                    <a:lumMod val="75000"/>
                  </a:schemeClr>
                </a:solidFill>
              </a:rPr>
              <a:t>Τοκοφόρος</a:t>
            </a:r>
            <a:r>
              <a:rPr lang="el-GR" altLang="el-GR" sz="2400" dirty="0"/>
              <a:t> είναι ένας λογαριασμός που, λόγω της φύσης του ή εξαιτίας μιας σύμβασης δανείου από την οποία  δημιουργήθηκε, παράγει τόκους.</a:t>
            </a:r>
          </a:p>
          <a:p>
            <a:pPr marR="0" algn="just"/>
            <a:r>
              <a:rPr lang="el-GR" altLang="el-GR" sz="2400" dirty="0"/>
              <a:t>Οι τόκοι που παράγονται από λογαριασμούς ενεργητικού (χορηγήσεις κλπ) λέγονται </a:t>
            </a:r>
            <a:r>
              <a:rPr lang="el-GR" altLang="el-GR" sz="2400" dirty="0">
                <a:solidFill>
                  <a:schemeClr val="bg2">
                    <a:lumMod val="75000"/>
                  </a:schemeClr>
                </a:solidFill>
              </a:rPr>
              <a:t>πιστωτικοί τόκοι ή τόκοι έσοδα</a:t>
            </a:r>
            <a:r>
              <a:rPr lang="el-GR" altLang="el-GR" sz="2400" dirty="0"/>
              <a:t>, ενώ εκείνοι από την πλευρά των υποχρεώσεων (καταθέσεις κλπ) </a:t>
            </a:r>
            <a:r>
              <a:rPr lang="el-GR" altLang="el-GR" sz="2400" dirty="0">
                <a:solidFill>
                  <a:schemeClr val="bg2">
                    <a:lumMod val="75000"/>
                  </a:schemeClr>
                </a:solidFill>
              </a:rPr>
              <a:t>τόκοι χρεωστικοί ή τόκοι έξοδα</a:t>
            </a:r>
            <a:r>
              <a:rPr lang="el-GR" altLang="el-GR" sz="2400" dirty="0"/>
              <a:t>.</a:t>
            </a:r>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14</a:t>
            </a:r>
          </a:p>
        </p:txBody>
      </p:sp>
    </p:spTree>
    <p:extLst>
      <p:ext uri="{BB962C8B-B14F-4D97-AF65-F5344CB8AC3E}">
        <p14:creationId xmlns:p14="http://schemas.microsoft.com/office/powerpoint/2010/main" val="390633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728640"/>
            <a:ext cx="8640000" cy="859523"/>
          </a:xfrm>
        </p:spPr>
        <p:txBody>
          <a:bodyPr wrap="none" rIns="0" anchor="ctr">
            <a:normAutofit fontScale="90000"/>
          </a:bodyPr>
          <a:lstStyle/>
          <a:p>
            <a:pPr algn="ctr" fontAlgn="auto">
              <a:spcAft>
                <a:spcPts val="0"/>
              </a:spcAft>
              <a:defRPr/>
            </a:pPr>
            <a:r>
              <a:rPr lang="el-GR" sz="3200" dirty="0">
                <a:solidFill>
                  <a:schemeClr val="accent3">
                    <a:lumMod val="40000"/>
                    <a:lumOff val="60000"/>
                  </a:schemeClr>
                </a:solidFill>
                <a:latin typeface="+mn-lt"/>
              </a:rPr>
              <a:t>Ο λογαριασμός «Αποτελέσματα χρήσεως»</a:t>
            </a:r>
            <a:br>
              <a:rPr lang="el-GR" sz="3200" dirty="0">
                <a:solidFill>
                  <a:schemeClr val="accent3">
                    <a:lumMod val="40000"/>
                    <a:lumOff val="60000"/>
                  </a:schemeClr>
                </a:solidFill>
                <a:latin typeface="+mn-lt"/>
              </a:rPr>
            </a:br>
            <a:r>
              <a:rPr lang="el-GR" sz="3200" dirty="0">
                <a:solidFill>
                  <a:schemeClr val="accent3">
                    <a:lumMod val="40000"/>
                    <a:lumOff val="60000"/>
                  </a:schemeClr>
                </a:solidFill>
                <a:latin typeface="+mn-lt"/>
              </a:rPr>
              <a:t>μιας τυπικής εμπορικής τράπεζας</a:t>
            </a:r>
          </a:p>
        </p:txBody>
      </p:sp>
      <p:cxnSp>
        <p:nvCxnSpPr>
          <p:cNvPr id="5" name="Ευθεία γραμμή σύνδεσης 4"/>
          <p:cNvCxnSpPr/>
          <p:nvPr/>
        </p:nvCxnSpPr>
        <p:spPr>
          <a:xfrm>
            <a:off x="252413" y="1718772"/>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15</a:t>
            </a:r>
          </a:p>
        </p:txBody>
      </p:sp>
      <p:graphicFrame>
        <p:nvGraphicFramePr>
          <p:cNvPr id="4" name="Πίνακας 3"/>
          <p:cNvGraphicFramePr>
            <a:graphicFrameLocks noGrp="1"/>
          </p:cNvGraphicFramePr>
          <p:nvPr>
            <p:extLst>
              <p:ext uri="{D42A27DB-BD31-4B8C-83A1-F6EECF244321}">
                <p14:modId xmlns:p14="http://schemas.microsoft.com/office/powerpoint/2010/main" val="3239681613"/>
              </p:ext>
            </p:extLst>
          </p:nvPr>
        </p:nvGraphicFramePr>
        <p:xfrm>
          <a:off x="612000" y="1892476"/>
          <a:ext cx="7920000" cy="3606800"/>
        </p:xfrm>
        <a:graphic>
          <a:graphicData uri="http://schemas.openxmlformats.org/drawingml/2006/table">
            <a:tbl>
              <a:tblPr bandRow="1">
                <a:tableStyleId>{5C22544A-7EE6-4342-B048-85BDC9FD1C3A}</a:tableStyleId>
              </a:tblPr>
              <a:tblGrid>
                <a:gridCol w="6609009">
                  <a:extLst>
                    <a:ext uri="{9D8B030D-6E8A-4147-A177-3AD203B41FA5}">
                      <a16:colId xmlns:a16="http://schemas.microsoft.com/office/drawing/2014/main" val="20000"/>
                    </a:ext>
                  </a:extLst>
                </a:gridCol>
                <a:gridCol w="1310991">
                  <a:extLst>
                    <a:ext uri="{9D8B030D-6E8A-4147-A177-3AD203B41FA5}">
                      <a16:colId xmlns:a16="http://schemas.microsoft.com/office/drawing/2014/main" val="20001"/>
                    </a:ext>
                  </a:extLst>
                </a:gridCol>
              </a:tblGrid>
              <a:tr h="370840">
                <a:tc>
                  <a:txBody>
                    <a:bodyPr/>
                    <a:lstStyle/>
                    <a:p>
                      <a:r>
                        <a:rPr lang="el-GR" dirty="0"/>
                        <a:t>Τόκοι έσοδα (</a:t>
                      </a:r>
                      <a:r>
                        <a:rPr lang="en-GB" dirty="0"/>
                        <a:t>interest revenue)</a:t>
                      </a:r>
                      <a:endParaRPr lang="el-GR" dirty="0"/>
                    </a:p>
                  </a:txBody>
                  <a:tcPr/>
                </a:tc>
                <a:tc>
                  <a:txBody>
                    <a:bodyPr/>
                    <a:lstStyle/>
                    <a:p>
                      <a:pPr algn="r"/>
                      <a:r>
                        <a:rPr lang="en-GB" dirty="0"/>
                        <a:t>4,5</a:t>
                      </a:r>
                      <a:endParaRPr lang="el-GR" dirty="0"/>
                    </a:p>
                  </a:txBody>
                  <a:tcPr/>
                </a:tc>
                <a:extLst>
                  <a:ext uri="{0D108BD9-81ED-4DB2-BD59-A6C34878D82A}">
                    <a16:rowId xmlns:a16="http://schemas.microsoft.com/office/drawing/2014/main" val="10000"/>
                  </a:ext>
                </a:extLst>
              </a:tr>
              <a:tr h="370840">
                <a:tc>
                  <a:txBody>
                    <a:bodyPr/>
                    <a:lstStyle/>
                    <a:p>
                      <a:r>
                        <a:rPr lang="el-GR" dirty="0"/>
                        <a:t>Μείον:</a:t>
                      </a:r>
                      <a:r>
                        <a:rPr lang="el-GR" baseline="0" dirty="0"/>
                        <a:t> τόκοι έξοδα (</a:t>
                      </a:r>
                      <a:r>
                        <a:rPr lang="en-GB" baseline="0" dirty="0"/>
                        <a:t>interest expense)</a:t>
                      </a:r>
                      <a:endParaRPr lang="el-GR" dirty="0"/>
                    </a:p>
                  </a:txBody>
                  <a:tcPr/>
                </a:tc>
                <a:tc>
                  <a:txBody>
                    <a:bodyPr/>
                    <a:lstStyle/>
                    <a:p>
                      <a:pPr algn="r"/>
                      <a:r>
                        <a:rPr lang="en-GB" u="sng" dirty="0"/>
                        <a:t>1,5</a:t>
                      </a:r>
                      <a:endParaRPr lang="el-GR" u="sng" dirty="0"/>
                    </a:p>
                  </a:txBody>
                  <a:tcPr/>
                </a:tc>
                <a:extLst>
                  <a:ext uri="{0D108BD9-81ED-4DB2-BD59-A6C34878D82A}">
                    <a16:rowId xmlns:a16="http://schemas.microsoft.com/office/drawing/2014/main" val="10001"/>
                  </a:ext>
                </a:extLst>
              </a:tr>
              <a:tr h="370840">
                <a:tc>
                  <a:txBody>
                    <a:bodyPr/>
                    <a:lstStyle/>
                    <a:p>
                      <a:r>
                        <a:rPr lang="el-GR" dirty="0"/>
                        <a:t>Καθαρό</a:t>
                      </a:r>
                      <a:r>
                        <a:rPr lang="el-GR" baseline="0" dirty="0"/>
                        <a:t> έσοδο από τόκους</a:t>
                      </a:r>
                    </a:p>
                    <a:p>
                      <a:r>
                        <a:rPr lang="el-GR" baseline="0" dirty="0"/>
                        <a:t>(</a:t>
                      </a:r>
                      <a:r>
                        <a:rPr lang="en-GB" baseline="0" dirty="0"/>
                        <a:t>Net interest income – NII)</a:t>
                      </a:r>
                      <a:endParaRPr lang="el-GR" dirty="0"/>
                    </a:p>
                  </a:txBody>
                  <a:tcPr/>
                </a:tc>
                <a:tc>
                  <a:txBody>
                    <a:bodyPr/>
                    <a:lstStyle/>
                    <a:p>
                      <a:pPr algn="r"/>
                      <a:r>
                        <a:rPr lang="en-GB" dirty="0"/>
                        <a:t>3,0</a:t>
                      </a:r>
                      <a:endParaRPr lang="el-GR" dirty="0"/>
                    </a:p>
                  </a:txBody>
                  <a:tcPr anchor="ctr"/>
                </a:tc>
                <a:extLst>
                  <a:ext uri="{0D108BD9-81ED-4DB2-BD59-A6C34878D82A}">
                    <a16:rowId xmlns:a16="http://schemas.microsoft.com/office/drawing/2014/main" val="10002"/>
                  </a:ext>
                </a:extLst>
              </a:tr>
              <a:tr h="370840">
                <a:tc>
                  <a:txBody>
                    <a:bodyPr/>
                    <a:lstStyle/>
                    <a:p>
                      <a:r>
                        <a:rPr lang="el-GR" dirty="0"/>
                        <a:t>Καθαρό</a:t>
                      </a:r>
                      <a:r>
                        <a:rPr lang="el-GR" baseline="0" dirty="0"/>
                        <a:t> έσοδο από προμήθειες και λοιπά έσοδα</a:t>
                      </a:r>
                      <a:endParaRPr lang="el-GR" dirty="0"/>
                    </a:p>
                  </a:txBody>
                  <a:tcPr/>
                </a:tc>
                <a:tc>
                  <a:txBody>
                    <a:bodyPr/>
                    <a:lstStyle/>
                    <a:p>
                      <a:pPr algn="r"/>
                      <a:r>
                        <a:rPr lang="el-GR" u="sng" dirty="0"/>
                        <a:t>1,0</a:t>
                      </a:r>
                    </a:p>
                  </a:txBody>
                  <a:tcPr/>
                </a:tc>
                <a:extLst>
                  <a:ext uri="{0D108BD9-81ED-4DB2-BD59-A6C34878D82A}">
                    <a16:rowId xmlns:a16="http://schemas.microsoft.com/office/drawing/2014/main" val="10003"/>
                  </a:ext>
                </a:extLst>
              </a:tr>
              <a:tr h="370840">
                <a:tc>
                  <a:txBody>
                    <a:bodyPr/>
                    <a:lstStyle/>
                    <a:p>
                      <a:r>
                        <a:rPr lang="el-GR" b="1" dirty="0"/>
                        <a:t>Σύνολο</a:t>
                      </a:r>
                      <a:r>
                        <a:rPr lang="el-GR" b="1" baseline="0" dirty="0"/>
                        <a:t> εσόδων</a:t>
                      </a:r>
                      <a:endParaRPr lang="el-GR" b="1" dirty="0"/>
                    </a:p>
                  </a:txBody>
                  <a:tcPr/>
                </a:tc>
                <a:tc>
                  <a:txBody>
                    <a:bodyPr/>
                    <a:lstStyle/>
                    <a:p>
                      <a:pPr algn="r"/>
                      <a:r>
                        <a:rPr lang="el-GR" dirty="0"/>
                        <a:t>4,0</a:t>
                      </a:r>
                    </a:p>
                  </a:txBody>
                  <a:tcPr/>
                </a:tc>
                <a:extLst>
                  <a:ext uri="{0D108BD9-81ED-4DB2-BD59-A6C34878D82A}">
                    <a16:rowId xmlns:a16="http://schemas.microsoft.com/office/drawing/2014/main" val="10004"/>
                  </a:ext>
                </a:extLst>
              </a:tr>
              <a:tr h="370840">
                <a:tc>
                  <a:txBody>
                    <a:bodyPr/>
                    <a:lstStyle/>
                    <a:p>
                      <a:r>
                        <a:rPr lang="el-GR" dirty="0"/>
                        <a:t>Έξοδα</a:t>
                      </a:r>
                      <a:r>
                        <a:rPr lang="el-GR" baseline="0" dirty="0"/>
                        <a:t> διάθεσης και διοίκησης</a:t>
                      </a:r>
                      <a:endParaRPr lang="el-GR" dirty="0"/>
                    </a:p>
                  </a:txBody>
                  <a:tcPr/>
                </a:tc>
                <a:tc>
                  <a:txBody>
                    <a:bodyPr/>
                    <a:lstStyle/>
                    <a:p>
                      <a:pPr algn="r"/>
                      <a:r>
                        <a:rPr lang="el-GR" dirty="0"/>
                        <a:t>(1,5)</a:t>
                      </a:r>
                    </a:p>
                  </a:txBody>
                  <a:tcPr/>
                </a:tc>
                <a:extLst>
                  <a:ext uri="{0D108BD9-81ED-4DB2-BD59-A6C34878D82A}">
                    <a16:rowId xmlns:a16="http://schemas.microsoft.com/office/drawing/2014/main" val="10005"/>
                  </a:ext>
                </a:extLst>
              </a:tr>
              <a:tr h="370840">
                <a:tc>
                  <a:txBody>
                    <a:bodyPr/>
                    <a:lstStyle/>
                    <a:p>
                      <a:r>
                        <a:rPr lang="el-GR" dirty="0"/>
                        <a:t>Αποσβέσεις</a:t>
                      </a:r>
                      <a:r>
                        <a:rPr lang="el-GR" baseline="0" dirty="0"/>
                        <a:t> κλπ έξοδα</a:t>
                      </a:r>
                      <a:endParaRPr lang="el-GR" dirty="0"/>
                    </a:p>
                  </a:txBody>
                  <a:tcPr/>
                </a:tc>
                <a:tc>
                  <a:txBody>
                    <a:bodyPr/>
                    <a:lstStyle/>
                    <a:p>
                      <a:pPr algn="r"/>
                      <a:r>
                        <a:rPr lang="el-GR" dirty="0"/>
                        <a:t>(0,2)</a:t>
                      </a:r>
                    </a:p>
                  </a:txBody>
                  <a:tcPr/>
                </a:tc>
                <a:extLst>
                  <a:ext uri="{0D108BD9-81ED-4DB2-BD59-A6C34878D82A}">
                    <a16:rowId xmlns:a16="http://schemas.microsoft.com/office/drawing/2014/main" val="10006"/>
                  </a:ext>
                </a:extLst>
              </a:tr>
              <a:tr h="370840">
                <a:tc>
                  <a:txBody>
                    <a:bodyPr/>
                    <a:lstStyle/>
                    <a:p>
                      <a:r>
                        <a:rPr lang="el-GR" dirty="0"/>
                        <a:t>Ζημίες από τον πιστωτικό κίνδυνο</a:t>
                      </a:r>
                    </a:p>
                  </a:txBody>
                  <a:tcPr/>
                </a:tc>
                <a:tc>
                  <a:txBody>
                    <a:bodyPr/>
                    <a:lstStyle/>
                    <a:p>
                      <a:pPr algn="r"/>
                      <a:r>
                        <a:rPr lang="el-GR" u="sng" dirty="0"/>
                        <a:t>(1,3)</a:t>
                      </a:r>
                    </a:p>
                  </a:txBody>
                  <a:tcPr/>
                </a:tc>
                <a:extLst>
                  <a:ext uri="{0D108BD9-81ED-4DB2-BD59-A6C34878D82A}">
                    <a16:rowId xmlns:a16="http://schemas.microsoft.com/office/drawing/2014/main" val="10007"/>
                  </a:ext>
                </a:extLst>
              </a:tr>
              <a:tr h="370840">
                <a:tc>
                  <a:txBody>
                    <a:bodyPr/>
                    <a:lstStyle/>
                    <a:p>
                      <a:r>
                        <a:rPr lang="el-GR" dirty="0"/>
                        <a:t>Καθαρά κέρδη πριν από το φόρο εισοδήματος</a:t>
                      </a:r>
                    </a:p>
                  </a:txBody>
                  <a:tcPr/>
                </a:tc>
                <a:tc>
                  <a:txBody>
                    <a:bodyPr/>
                    <a:lstStyle/>
                    <a:p>
                      <a:pPr algn="r"/>
                      <a:r>
                        <a:rPr lang="el-GR" u="dbl" baseline="0" dirty="0"/>
                        <a:t>1,0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5287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Autofit/>
          </a:bodyPr>
          <a:lstStyle/>
          <a:p>
            <a:pPr algn="ctr" fontAlgn="auto">
              <a:spcAft>
                <a:spcPts val="0"/>
              </a:spcAft>
              <a:defRPr/>
            </a:pPr>
            <a:r>
              <a:rPr lang="el-GR" sz="3200" dirty="0">
                <a:solidFill>
                  <a:schemeClr val="accent3">
                    <a:lumMod val="40000"/>
                    <a:lumOff val="60000"/>
                  </a:schemeClr>
                </a:solidFill>
                <a:latin typeface="+mn-lt"/>
              </a:rPr>
              <a:t>Τομείς παραγωγής</a:t>
            </a:r>
          </a:p>
        </p:txBody>
      </p:sp>
      <p:sp>
        <p:nvSpPr>
          <p:cNvPr id="11272" name="Υπότιτλος 2"/>
          <p:cNvSpPr>
            <a:spLocks noGrp="1"/>
          </p:cNvSpPr>
          <p:nvPr>
            <p:ph type="subTitle" idx="1"/>
          </p:nvPr>
        </p:nvSpPr>
        <p:spPr>
          <a:xfrm>
            <a:off x="611188" y="2420938"/>
            <a:ext cx="7854950" cy="3078338"/>
          </a:xfrm>
        </p:spPr>
        <p:txBody>
          <a:bodyPr>
            <a:normAutofit/>
          </a:bodyPr>
          <a:lstStyle/>
          <a:p>
            <a:pPr marR="0" algn="just"/>
            <a:r>
              <a:rPr lang="el-GR" altLang="el-GR" sz="2400" dirty="0"/>
              <a:t>α. Πρωτογενής τομέας</a:t>
            </a:r>
          </a:p>
          <a:p>
            <a:pPr marR="0" indent="360000" algn="just"/>
            <a:r>
              <a:rPr lang="el-GR" altLang="el-GR" sz="2000" dirty="0"/>
              <a:t>(γεωργία, κτηνοτροφία, αλιεία, ορυχεία κλπ)</a:t>
            </a:r>
          </a:p>
          <a:p>
            <a:pPr marR="0" algn="just"/>
            <a:r>
              <a:rPr lang="el-GR" altLang="el-GR" sz="2400" dirty="0"/>
              <a:t>β. Δευτερογενής τομέας</a:t>
            </a:r>
          </a:p>
          <a:p>
            <a:pPr marR="0" indent="360000" algn="just"/>
            <a:r>
              <a:rPr lang="el-GR" altLang="el-GR" sz="2000" dirty="0"/>
              <a:t>(βιοτεχνία, βιομηχανία)</a:t>
            </a:r>
          </a:p>
          <a:p>
            <a:pPr marR="0" algn="just"/>
            <a:r>
              <a:rPr lang="el-GR" altLang="el-GR" sz="2400" dirty="0"/>
              <a:t>β. Τριτογενής τομέας</a:t>
            </a:r>
          </a:p>
          <a:p>
            <a:pPr marR="0" indent="360000" algn="just"/>
            <a:r>
              <a:rPr lang="el-GR" altLang="el-GR" sz="2000" dirty="0"/>
              <a:t>(εμπόριο, μεταφορές, τράπεζες, ασφαλιστικές, εταιρείες, </a:t>
            </a:r>
          </a:p>
          <a:p>
            <a:pPr marR="0" indent="360000" algn="just"/>
            <a:r>
              <a:rPr lang="el-GR" altLang="el-GR" sz="2000" dirty="0"/>
              <a:t>υπηρεσίες υγείας κλπ)</a:t>
            </a:r>
          </a:p>
          <a:p>
            <a:pPr marR="0" indent="360000" algn="just"/>
            <a:endParaRPr lang="el-GR" altLang="el-GR" sz="2000" dirty="0"/>
          </a:p>
          <a:p>
            <a:pPr marR="0" algn="just"/>
            <a:endParaRPr lang="el-GR" altLang="el-GR" sz="2400" dirty="0"/>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Καταθέσεις</a:t>
            </a:r>
          </a:p>
        </p:txBody>
      </p:sp>
      <p:sp>
        <p:nvSpPr>
          <p:cNvPr id="11272" name="Υπότιτλος 2"/>
          <p:cNvSpPr>
            <a:spLocks noGrp="1"/>
          </p:cNvSpPr>
          <p:nvPr>
            <p:ph type="subTitle" idx="1"/>
          </p:nvPr>
        </p:nvSpPr>
        <p:spPr>
          <a:xfrm>
            <a:off x="611188" y="2420938"/>
            <a:ext cx="7854950" cy="3078338"/>
          </a:xfrm>
        </p:spPr>
        <p:txBody>
          <a:bodyPr>
            <a:normAutofit/>
          </a:bodyPr>
          <a:lstStyle/>
          <a:p>
            <a:pPr marR="0" algn="just"/>
            <a:r>
              <a:rPr lang="el-GR" altLang="el-GR" sz="2400" dirty="0"/>
              <a:t>Πρόκειται για τη λειτουργία άντλησης από τις τράπεζες κεφαλαίων από ιδιώτες και επιχειρήσεις, πέραν των κεφαλαίων που αντλούνται από τους μετόχους.</a:t>
            </a:r>
          </a:p>
          <a:p>
            <a:pPr marR="0" algn="just"/>
            <a:r>
              <a:rPr lang="el-GR" altLang="el-GR" sz="2400" dirty="0"/>
              <a:t>Μέσω των καταθέσεων εξασφαλίζεται η χρηματοδότηση του τομέα των χορηγήσεων, της αγοράς ομολόγων κλπ.</a:t>
            </a:r>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16</a:t>
            </a:r>
          </a:p>
        </p:txBody>
      </p:sp>
    </p:spTree>
    <p:extLst>
      <p:ext uri="{BB962C8B-B14F-4D97-AF65-F5344CB8AC3E}">
        <p14:creationId xmlns:p14="http://schemas.microsoft.com/office/powerpoint/2010/main" val="204396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728640"/>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Κατηγορίες καταθέσεων</a:t>
            </a:r>
          </a:p>
        </p:txBody>
      </p:sp>
      <p:sp>
        <p:nvSpPr>
          <p:cNvPr id="11272" name="Υπότιτλος 2"/>
          <p:cNvSpPr>
            <a:spLocks noGrp="1"/>
          </p:cNvSpPr>
          <p:nvPr>
            <p:ph type="subTitle" idx="1"/>
          </p:nvPr>
        </p:nvSpPr>
        <p:spPr>
          <a:xfrm>
            <a:off x="611188" y="1718772"/>
            <a:ext cx="7854950" cy="3780504"/>
          </a:xfrm>
        </p:spPr>
        <p:txBody>
          <a:bodyPr>
            <a:normAutofit lnSpcReduction="10000"/>
          </a:bodyPr>
          <a:lstStyle/>
          <a:p>
            <a:pPr marR="0" algn="just"/>
            <a:r>
              <a:rPr lang="el-GR" altLang="el-GR" sz="2400" dirty="0"/>
              <a:t>α. Όψεως</a:t>
            </a:r>
          </a:p>
          <a:p>
            <a:pPr marL="342900" marR="0" indent="-342900" algn="just">
              <a:buFont typeface="Wingdings" panose="05000000000000000000" pitchFamily="2" charset="2"/>
              <a:buChar char="Ø"/>
            </a:pPr>
            <a:r>
              <a:rPr lang="el-GR" altLang="el-GR" sz="2400" dirty="0"/>
              <a:t>αναλαμβάνονται οποτεδήποτε, ανάλογα με την επιθυμία του πελάτη</a:t>
            </a:r>
          </a:p>
          <a:p>
            <a:pPr marL="342900" marR="0" indent="-342900" algn="just">
              <a:buFont typeface="Wingdings" panose="05000000000000000000" pitchFamily="2" charset="2"/>
              <a:buChar char="Ø"/>
            </a:pPr>
            <a:r>
              <a:rPr lang="el-GR" altLang="el-GR" sz="2400" dirty="0"/>
              <a:t>οι αναλήψεις μπορεί να γίνουν και με επιταγές</a:t>
            </a:r>
          </a:p>
          <a:p>
            <a:pPr marR="0" algn="just"/>
            <a:r>
              <a:rPr lang="el-GR" altLang="el-GR" sz="2400" dirty="0"/>
              <a:t>β. Ταμιευτηρίου</a:t>
            </a:r>
          </a:p>
          <a:p>
            <a:pPr marL="342900" marR="0" indent="-342900" algn="just">
              <a:buFont typeface="Wingdings" panose="05000000000000000000" pitchFamily="2" charset="2"/>
              <a:buChar char="Ø"/>
            </a:pPr>
            <a:r>
              <a:rPr lang="el-GR" altLang="el-GR" sz="2400" dirty="0"/>
              <a:t>κύριοι καταθέτες τα ευρέα λαϊκά στρώματα</a:t>
            </a:r>
          </a:p>
          <a:p>
            <a:pPr marL="342900" marR="0" indent="-342900" algn="just">
              <a:buFont typeface="Wingdings" panose="05000000000000000000" pitchFamily="2" charset="2"/>
              <a:buChar char="Ø"/>
            </a:pPr>
            <a:r>
              <a:rPr lang="el-GR" altLang="el-GR" sz="2400" dirty="0"/>
              <a:t>μόνο για φυσικά πρόσωπα</a:t>
            </a:r>
          </a:p>
          <a:p>
            <a:pPr marR="0" algn="just"/>
            <a:r>
              <a:rPr lang="el-GR" altLang="el-GR" sz="2400" dirty="0"/>
              <a:t>γ. Προθεσμίας</a:t>
            </a:r>
          </a:p>
          <a:p>
            <a:pPr marL="342900" marR="0" indent="-342900" algn="just">
              <a:buFont typeface="Wingdings" panose="05000000000000000000" pitchFamily="2" charset="2"/>
              <a:buChar char="Ø"/>
            </a:pPr>
            <a:r>
              <a:rPr lang="el-GR" altLang="el-GR" sz="2400" dirty="0"/>
              <a:t>έχουν συγκεκριμένη διάρκεια, συνήθως μέχρι ένα χρόνο</a:t>
            </a:r>
          </a:p>
          <a:p>
            <a:pPr marR="0" algn="just"/>
            <a:endParaRPr lang="el-GR" altLang="el-GR" sz="2400" dirty="0"/>
          </a:p>
          <a:p>
            <a:pPr marR="0" algn="just"/>
            <a:endParaRPr lang="el-GR" altLang="el-GR" sz="2400" dirty="0"/>
          </a:p>
        </p:txBody>
      </p:sp>
      <p:cxnSp>
        <p:nvCxnSpPr>
          <p:cNvPr id="5" name="Ευθεία γραμμή σύνδεσης 4"/>
          <p:cNvCxnSpPr/>
          <p:nvPr/>
        </p:nvCxnSpPr>
        <p:spPr>
          <a:xfrm>
            <a:off x="252413" y="1538748"/>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17</a:t>
            </a:r>
          </a:p>
        </p:txBody>
      </p:sp>
    </p:spTree>
    <p:extLst>
      <p:ext uri="{BB962C8B-B14F-4D97-AF65-F5344CB8AC3E}">
        <p14:creationId xmlns:p14="http://schemas.microsoft.com/office/powerpoint/2010/main" val="27683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Πίστωση</a:t>
            </a:r>
          </a:p>
        </p:txBody>
      </p:sp>
      <p:sp>
        <p:nvSpPr>
          <p:cNvPr id="11272" name="Υπότιτλος 2"/>
          <p:cNvSpPr>
            <a:spLocks noGrp="1"/>
          </p:cNvSpPr>
          <p:nvPr>
            <p:ph type="subTitle" idx="1"/>
          </p:nvPr>
        </p:nvSpPr>
        <p:spPr>
          <a:xfrm>
            <a:off x="611188" y="2420938"/>
            <a:ext cx="7854950" cy="3078338"/>
          </a:xfrm>
        </p:spPr>
        <p:txBody>
          <a:bodyPr>
            <a:normAutofit/>
          </a:bodyPr>
          <a:lstStyle/>
          <a:p>
            <a:pPr marR="0" algn="just"/>
            <a:r>
              <a:rPr lang="el-GR" altLang="el-GR" sz="2400" dirty="0"/>
              <a:t>Είναι </a:t>
            </a:r>
            <a:r>
              <a:rPr lang="el-GR" altLang="el-GR" sz="2400"/>
              <a:t>η έγγραφη </a:t>
            </a:r>
            <a:r>
              <a:rPr lang="el-GR" altLang="el-GR" sz="2400" dirty="0"/>
              <a:t>ή η προφορική συμφωνία με την οποία ο ένας από τους δύο συμβαλλόμενους αναλαμβάνει την υποχρέωση να ενισχύσει προσωρινά την αγοραστική δύναμη του άλλου συμβαλλόμενου, με την υποχρέωση του τελευταίου να επιστρέψει το ποσό σε συγκεκριμένη συνήθως ημερομηνία, με ή χωρίς καταβολή τόκου.</a:t>
            </a:r>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18</a:t>
            </a:r>
          </a:p>
        </p:txBody>
      </p:sp>
    </p:spTree>
    <p:extLst>
      <p:ext uri="{BB962C8B-B14F-4D97-AF65-F5344CB8AC3E}">
        <p14:creationId xmlns:p14="http://schemas.microsoft.com/office/powerpoint/2010/main" val="403635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728640"/>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Κατηγορίες πίστωσης</a:t>
            </a:r>
          </a:p>
        </p:txBody>
      </p:sp>
      <p:sp>
        <p:nvSpPr>
          <p:cNvPr id="11272" name="Υπότιτλος 2"/>
          <p:cNvSpPr>
            <a:spLocks noGrp="1"/>
          </p:cNvSpPr>
          <p:nvPr>
            <p:ph type="subTitle" idx="1"/>
          </p:nvPr>
        </p:nvSpPr>
        <p:spPr>
          <a:xfrm>
            <a:off x="611188" y="1718772"/>
            <a:ext cx="7854950" cy="3690492"/>
          </a:xfrm>
        </p:spPr>
        <p:txBody>
          <a:bodyPr>
            <a:normAutofit fontScale="92500" lnSpcReduction="10000"/>
          </a:bodyPr>
          <a:lstStyle/>
          <a:p>
            <a:pPr marL="342900" marR="0" indent="-342900" algn="just">
              <a:buFont typeface="Wingdings" panose="05000000000000000000" pitchFamily="2" charset="2"/>
              <a:buChar char="v"/>
            </a:pPr>
            <a:r>
              <a:rPr lang="el-GR" altLang="el-GR" sz="2400" dirty="0"/>
              <a:t>Δάνειο</a:t>
            </a:r>
          </a:p>
          <a:p>
            <a:pPr marR="0" algn="just"/>
            <a:r>
              <a:rPr lang="el-GR" altLang="el-GR" sz="2400" dirty="0"/>
              <a:t>Μία συνήθως καταβολή του ποσού του δανείου και πολλά μικρά ποσά είσπραξης για την αποπληρωμή του</a:t>
            </a:r>
          </a:p>
          <a:p>
            <a:pPr marL="342900" marR="0" indent="-342900" algn="just">
              <a:buFont typeface="Wingdings" panose="05000000000000000000" pitchFamily="2" charset="2"/>
              <a:buChar char="v"/>
            </a:pPr>
            <a:r>
              <a:rPr lang="el-GR" altLang="el-GR" sz="2400" dirty="0"/>
              <a:t>Ανοικτός τρεχούμενος λογαριασμός</a:t>
            </a:r>
          </a:p>
          <a:p>
            <a:pPr marR="0" algn="just"/>
            <a:r>
              <a:rPr lang="el-GR" altLang="el-GR" sz="2400" dirty="0"/>
              <a:t>Πολλές καταβολές και από τις δύο πλευρές και δυναμική μεταβολή του υπολοίπου, το οποίο για τον πιστωτή είναι πάντα χρεωστικό</a:t>
            </a:r>
          </a:p>
          <a:p>
            <a:pPr marL="342900" marR="0" indent="-342900" algn="just">
              <a:buFont typeface="Wingdings" panose="05000000000000000000" pitchFamily="2" charset="2"/>
              <a:buChar char="v"/>
            </a:pPr>
            <a:r>
              <a:rPr lang="el-GR" altLang="el-GR" sz="2400" dirty="0"/>
              <a:t>Ομόλογα</a:t>
            </a:r>
          </a:p>
          <a:p>
            <a:pPr marR="0" algn="just"/>
            <a:r>
              <a:rPr lang="el-GR" altLang="el-GR" sz="2400" dirty="0"/>
              <a:t>Πρόκειται για τη χρηματοδότηση επιχειρήσεων μέσω της αγοράς των ομολόγων που εκδίδουν</a:t>
            </a:r>
          </a:p>
          <a:p>
            <a:pPr marR="0" algn="just"/>
            <a:endParaRPr lang="el-GR" altLang="el-GR" sz="2400" dirty="0"/>
          </a:p>
        </p:txBody>
      </p:sp>
      <p:cxnSp>
        <p:nvCxnSpPr>
          <p:cNvPr id="5" name="Ευθεία γραμμή σύνδεσης 4"/>
          <p:cNvCxnSpPr/>
          <p:nvPr/>
        </p:nvCxnSpPr>
        <p:spPr>
          <a:xfrm>
            <a:off x="252413" y="1538748"/>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19</a:t>
            </a:r>
          </a:p>
        </p:txBody>
      </p:sp>
    </p:spTree>
    <p:extLst>
      <p:ext uri="{BB962C8B-B14F-4D97-AF65-F5344CB8AC3E}">
        <p14:creationId xmlns:p14="http://schemas.microsoft.com/office/powerpoint/2010/main" val="20618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728640"/>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Μορφές πίστωσης</a:t>
            </a:r>
          </a:p>
        </p:txBody>
      </p:sp>
      <p:sp>
        <p:nvSpPr>
          <p:cNvPr id="11272" name="Υπότιτλος 2"/>
          <p:cNvSpPr>
            <a:spLocks noGrp="1"/>
          </p:cNvSpPr>
          <p:nvPr>
            <p:ph type="subTitle" idx="1"/>
          </p:nvPr>
        </p:nvSpPr>
        <p:spPr>
          <a:xfrm>
            <a:off x="611188" y="1718772"/>
            <a:ext cx="7854950" cy="3690492"/>
          </a:xfrm>
        </p:spPr>
        <p:txBody>
          <a:bodyPr>
            <a:normAutofit/>
          </a:bodyPr>
          <a:lstStyle/>
          <a:p>
            <a:pPr marL="342900" marR="0" indent="-342900" algn="just">
              <a:buFont typeface="Wingdings" panose="05000000000000000000" pitchFamily="2" charset="2"/>
              <a:buChar char="Ø"/>
            </a:pPr>
            <a:r>
              <a:rPr lang="el-GR" altLang="el-GR" sz="2400" dirty="0"/>
              <a:t>Άμεση</a:t>
            </a:r>
          </a:p>
          <a:p>
            <a:pPr marR="0" algn="just"/>
            <a:r>
              <a:rPr lang="el-GR" altLang="el-GR" sz="2400" dirty="0"/>
              <a:t>Πρόκειται για την περίπτωση που καταβάλλονται άμεσα μετρητά ως δάνειο, στο πλαίσιο ανοικτού τρεχούμενου λογαριασμού κλπ.</a:t>
            </a:r>
          </a:p>
          <a:p>
            <a:pPr marL="342900" marR="0" indent="-342900" algn="just">
              <a:buFont typeface="Wingdings" panose="05000000000000000000" pitchFamily="2" charset="2"/>
              <a:buChar char="Ø"/>
            </a:pPr>
            <a:r>
              <a:rPr lang="el-GR" altLang="el-GR" sz="2400" dirty="0"/>
              <a:t>Έμμεση</a:t>
            </a:r>
          </a:p>
          <a:p>
            <a:pPr marR="0" algn="just"/>
            <a:r>
              <a:rPr lang="el-GR" altLang="el-GR" sz="2400" dirty="0"/>
              <a:t>Αφορά την περίπτωση που ο πιστωτής παρατείνει το χρόνο αποπληρωμής μιας οφειλής.</a:t>
            </a:r>
          </a:p>
        </p:txBody>
      </p:sp>
      <p:cxnSp>
        <p:nvCxnSpPr>
          <p:cNvPr id="5" name="Ευθεία γραμμή σύνδεσης 4"/>
          <p:cNvCxnSpPr/>
          <p:nvPr/>
        </p:nvCxnSpPr>
        <p:spPr>
          <a:xfrm>
            <a:off x="252413" y="1538748"/>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20</a:t>
            </a:r>
          </a:p>
        </p:txBody>
      </p:sp>
    </p:spTree>
    <p:extLst>
      <p:ext uri="{BB962C8B-B14F-4D97-AF65-F5344CB8AC3E}">
        <p14:creationId xmlns:p14="http://schemas.microsoft.com/office/powerpoint/2010/main" val="370750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728640"/>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Χορηγήσεις</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Είναι βασική λειτουργία των τραπεζών με την οποία επιτυγχάνεται η μεταφορά πόρων από τις πλεονασματικές προς τις ελλειμματικές μονάδες της οικονομίας μέσω των διαφόρων κατηγοριών και μορφών πίστωσης.</a:t>
            </a:r>
          </a:p>
        </p:txBody>
      </p:sp>
      <p:cxnSp>
        <p:nvCxnSpPr>
          <p:cNvPr id="5" name="Ευθεία γραμμή σύνδεσης 4"/>
          <p:cNvCxnSpPr/>
          <p:nvPr/>
        </p:nvCxnSpPr>
        <p:spPr>
          <a:xfrm>
            <a:off x="252413" y="1538748"/>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21</a:t>
            </a:r>
          </a:p>
        </p:txBody>
      </p:sp>
    </p:spTree>
    <p:extLst>
      <p:ext uri="{BB962C8B-B14F-4D97-AF65-F5344CB8AC3E}">
        <p14:creationId xmlns:p14="http://schemas.microsoft.com/office/powerpoint/2010/main" val="34703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fontScale="90000"/>
          </a:bodyPr>
          <a:lstStyle/>
          <a:p>
            <a:pPr algn="ctr" fontAlgn="auto">
              <a:spcAft>
                <a:spcPts val="0"/>
              </a:spcAft>
              <a:defRPr/>
            </a:pPr>
            <a:r>
              <a:rPr lang="el-GR" sz="3200" dirty="0">
                <a:solidFill>
                  <a:schemeClr val="accent3">
                    <a:lumMod val="40000"/>
                    <a:lumOff val="60000"/>
                  </a:schemeClr>
                </a:solidFill>
                <a:latin typeface="+mn-lt"/>
              </a:rPr>
              <a:t>Φορείς αποδοχής καταθέσεων</a:t>
            </a:r>
            <a:br>
              <a:rPr lang="el-GR" sz="3200" dirty="0">
                <a:solidFill>
                  <a:schemeClr val="accent3">
                    <a:lumMod val="40000"/>
                    <a:lumOff val="60000"/>
                  </a:schemeClr>
                </a:solidFill>
                <a:latin typeface="+mn-lt"/>
              </a:rPr>
            </a:br>
            <a:r>
              <a:rPr lang="el-GR" sz="3200" dirty="0">
                <a:solidFill>
                  <a:schemeClr val="accent3">
                    <a:lumMod val="40000"/>
                    <a:lumOff val="60000"/>
                  </a:schemeClr>
                </a:solidFill>
                <a:latin typeface="+mn-lt"/>
              </a:rPr>
              <a:t>και παροχής πιστώσεων</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Κατ’ επάγγελμα καταθέσεις μπορεί να δέχονται μόνο τράπεζες. Αντίθετα, κατ’ επάγγελμα παροχή πιστώσεων κάνουν όχι μόνο οι τράπεζες αλλά και χρηματοδοτικά ιδρύματα όπως εταιρείες </a:t>
            </a:r>
            <a:r>
              <a:rPr lang="en-GB" altLang="el-GR" sz="2400" dirty="0"/>
              <a:t>leasing </a:t>
            </a:r>
            <a:r>
              <a:rPr lang="el-GR" altLang="el-GR" sz="2400" dirty="0"/>
              <a:t>και </a:t>
            </a:r>
            <a:r>
              <a:rPr lang="en-GB" altLang="el-GR" sz="2400" dirty="0"/>
              <a:t>factoring </a:t>
            </a:r>
            <a:r>
              <a:rPr lang="el-GR" altLang="el-GR" sz="2400" dirty="0"/>
              <a:t>κ.α. Επίσης, παροχή πιστώσεων μπορεί να κάνουν π.χ. καταστήματα πώλησης οικιακών και ηλεκτρονικών συσκευών κλπ.</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22</a:t>
            </a:r>
          </a:p>
        </p:txBody>
      </p:sp>
    </p:spTree>
    <p:extLst>
      <p:ext uri="{BB962C8B-B14F-4D97-AF65-F5344CB8AC3E}">
        <p14:creationId xmlns:p14="http://schemas.microsoft.com/office/powerpoint/2010/main" val="163790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Έντοκα γραμμάτια και ομόλογα</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Είναι χρεωστικοί τίτλοι (</a:t>
            </a:r>
            <a:r>
              <a:rPr lang="en-GB" altLang="el-GR" sz="2400" dirty="0"/>
              <a:t>debt</a:t>
            </a:r>
            <a:r>
              <a:rPr lang="el-GR" altLang="el-GR" sz="2400" dirty="0"/>
              <a:t> </a:t>
            </a:r>
            <a:r>
              <a:rPr lang="en-GB" altLang="el-GR" sz="2400" dirty="0"/>
              <a:t>securities)</a:t>
            </a:r>
            <a:r>
              <a:rPr lang="el-GR" altLang="el-GR" sz="2400" dirty="0"/>
              <a:t>, τίτλοι δηλ. στους οποίους ο δανειζόμενος και εκδότης του τίτλου υπόσχεται να καταβάλει στον κάτοχο του τίτλου και δανειστή την οφειλή του, που προέρχεται από δάνειο που έχει λάβει.</a:t>
            </a:r>
          </a:p>
          <a:p>
            <a:pPr marR="0" algn="just"/>
            <a:r>
              <a:rPr lang="el-GR" altLang="el-GR" sz="2400" dirty="0"/>
              <a:t>Για τον εκδότη του τίτλου τα ομόλογα είναι στοιχείο υποχρέωσης ενώ για τον αγοραστή στοιχείο ενεργητικού.</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23</a:t>
            </a:r>
          </a:p>
        </p:txBody>
      </p:sp>
    </p:spTree>
    <p:extLst>
      <p:ext uri="{BB962C8B-B14F-4D97-AF65-F5344CB8AC3E}">
        <p14:creationId xmlns:p14="http://schemas.microsoft.com/office/powerpoint/2010/main" val="16390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Η ασφαλιστική επιχείρηση</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Εκδίδει ασφαλιστήρια συμβόλαια</a:t>
            </a:r>
            <a:r>
              <a:rPr lang="en-GB" altLang="el-GR" sz="2400" dirty="0"/>
              <a:t> </a:t>
            </a:r>
            <a:r>
              <a:rPr lang="el-GR" altLang="el-GR" sz="2400" dirty="0"/>
              <a:t>τα οποία καλύπτουν τον κίνδυνο του θανάτου, θέματα ασθενειών, συντάξεων, ανικανότητας προς εργασία κλπ (ασφάλιση ζωής) και τον κίνδυνο ζημιών από πυρκαγιές, κλοπές κλπ (ασφάλιση ζημιών).</a:t>
            </a:r>
          </a:p>
          <a:p>
            <a:pPr marR="0" algn="just"/>
            <a:r>
              <a:rPr lang="el-GR" altLang="el-GR" sz="2400" dirty="0"/>
              <a:t>Η ασφαλιστική επιχείρηση μπορεί να ενεργεί στα συμβόλαια ως πρωτασφαλιστής ή αντασφαλιστής.</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24</a:t>
            </a:r>
          </a:p>
        </p:txBody>
      </p:sp>
    </p:spTree>
    <p:extLst>
      <p:ext uri="{BB962C8B-B14F-4D97-AF65-F5344CB8AC3E}">
        <p14:creationId xmlns:p14="http://schemas.microsoft.com/office/powerpoint/2010/main" val="112662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Κόστος ασφάλισης κινδύνων</a:t>
            </a:r>
          </a:p>
        </p:txBody>
      </p:sp>
      <p:sp>
        <p:nvSpPr>
          <p:cNvPr id="11272" name="Υπότιτλος 2"/>
          <p:cNvSpPr>
            <a:spLocks noGrp="1"/>
          </p:cNvSpPr>
          <p:nvPr>
            <p:ph type="subTitle" idx="1"/>
          </p:nvPr>
        </p:nvSpPr>
        <p:spPr>
          <a:xfrm>
            <a:off x="611188" y="1718772"/>
            <a:ext cx="7854950" cy="3690492"/>
          </a:xfrm>
        </p:spPr>
        <p:txBody>
          <a:bodyPr>
            <a:normAutofit lnSpcReduction="10000"/>
          </a:bodyPr>
          <a:lstStyle/>
          <a:p>
            <a:pPr marR="0" algn="just"/>
            <a:r>
              <a:rPr lang="el-GR" altLang="el-GR" sz="2400" dirty="0"/>
              <a:t>Για τον υπολογισμό του κόστους ασφάλισης λαμβάνονται υπόψη:</a:t>
            </a:r>
          </a:p>
          <a:p>
            <a:pPr marR="0" algn="just"/>
            <a:r>
              <a:rPr lang="el-GR" altLang="el-GR" sz="2400" dirty="0"/>
              <a:t>α. η στατιστική εμπειρία</a:t>
            </a:r>
          </a:p>
          <a:p>
            <a:pPr marR="0" algn="just"/>
            <a:r>
              <a:rPr lang="el-GR" altLang="el-GR" sz="2400" dirty="0"/>
              <a:t>π.χ. από τα 100 </a:t>
            </a:r>
            <a:r>
              <a:rPr lang="el-GR" altLang="el-GR" sz="2400" cap="small" dirty="0"/>
              <a:t>ΤΑΧΙ</a:t>
            </a:r>
            <a:r>
              <a:rPr lang="el-GR" altLang="el-GR" sz="2400" dirty="0"/>
              <a:t> που κυκλοφορούν στην Αθήνα τα 18 εμπλέκονται σε ατυχήματα που στοιχίζουν στις ασφαλιστικές εταιρείες € 15.000.</a:t>
            </a:r>
          </a:p>
          <a:p>
            <a:pPr marR="0" algn="just"/>
            <a:r>
              <a:rPr lang="el-GR" altLang="el-GR" sz="2400" dirty="0"/>
              <a:t>β. ο νόμος των μεγάλων αριθμών</a:t>
            </a:r>
          </a:p>
          <a:p>
            <a:pPr marR="0" algn="just"/>
            <a:r>
              <a:rPr lang="el-GR" altLang="el-GR" sz="2400" dirty="0"/>
              <a:t>Για να αποτυπώνεται η ίδια στατιστική εμπειρία σε κάθε μία ασφαλιστική επιχείρηση, αυτή πρέπει να έχει εκδώσει πολύ μεγάλο αριθμό σχετικών συμβολαίων. </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25</a:t>
            </a:r>
          </a:p>
        </p:txBody>
      </p:sp>
    </p:spTree>
    <p:extLst>
      <p:ext uri="{BB962C8B-B14F-4D97-AF65-F5344CB8AC3E}">
        <p14:creationId xmlns:p14="http://schemas.microsoft.com/office/powerpoint/2010/main" val="375838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908664"/>
            <a:ext cx="8640000" cy="859523"/>
          </a:xfrm>
        </p:spPr>
        <p:txBody>
          <a:bodyPr wrap="none" rIns="0" anchor="ctr">
            <a:noAutofit/>
          </a:bodyPr>
          <a:lstStyle/>
          <a:p>
            <a:pPr algn="ctr" fontAlgn="auto">
              <a:spcAft>
                <a:spcPts val="0"/>
              </a:spcAft>
              <a:defRPr/>
            </a:pPr>
            <a:r>
              <a:rPr lang="el-GR" sz="3200" dirty="0">
                <a:solidFill>
                  <a:schemeClr val="accent3">
                    <a:lumMod val="40000"/>
                    <a:lumOff val="60000"/>
                  </a:schemeClr>
                </a:solidFill>
                <a:latin typeface="+mn-lt"/>
              </a:rPr>
              <a:t>Η εμπορική επιχείρηση</a:t>
            </a:r>
          </a:p>
        </p:txBody>
      </p:sp>
      <p:sp>
        <p:nvSpPr>
          <p:cNvPr id="12296" name="Υπότιτλος 2"/>
          <p:cNvSpPr>
            <a:spLocks noGrp="1"/>
          </p:cNvSpPr>
          <p:nvPr>
            <p:ph type="subTitle" idx="1"/>
          </p:nvPr>
        </p:nvSpPr>
        <p:spPr>
          <a:xfrm>
            <a:off x="611188" y="1808784"/>
            <a:ext cx="7854950" cy="4176712"/>
          </a:xfrm>
        </p:spPr>
        <p:txBody>
          <a:bodyPr>
            <a:normAutofit/>
          </a:bodyPr>
          <a:lstStyle/>
          <a:p>
            <a:pPr marL="215900" marR="0" algn="just">
              <a:buClr>
                <a:srgbClr val="002060"/>
              </a:buClr>
            </a:pPr>
            <a:r>
              <a:rPr lang="el-GR" altLang="el-GR" sz="2000" dirty="0">
                <a:solidFill>
                  <a:srgbClr val="002060"/>
                </a:solidFill>
              </a:rPr>
              <a:t>α. Ισολογισμός σύστασης</a:t>
            </a: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a:p>
            <a:pPr marL="215900" marR="0" algn="just">
              <a:buClr>
                <a:srgbClr val="002060"/>
              </a:buClr>
            </a:pPr>
            <a:r>
              <a:rPr lang="el-GR" altLang="el-GR" sz="2000" dirty="0">
                <a:solidFill>
                  <a:srgbClr val="002060"/>
                </a:solidFill>
              </a:rPr>
              <a:t>β. Εγγραφή αγοράς εμπορευμάτων</a:t>
            </a:r>
          </a:p>
          <a:p>
            <a:pPr marL="215900" marR="0" algn="just">
              <a:buClr>
                <a:srgbClr val="002060"/>
              </a:buClr>
            </a:pPr>
            <a:endParaRPr lang="el-GR" altLang="el-GR" sz="2000" dirty="0">
              <a:solidFill>
                <a:srgbClr val="002060"/>
              </a:solidFill>
            </a:endParaRPr>
          </a:p>
        </p:txBody>
      </p:sp>
      <p:cxnSp>
        <p:nvCxnSpPr>
          <p:cNvPr id="5" name="Ευθεία γραμμή σύνδεσης 4"/>
          <p:cNvCxnSpPr/>
          <p:nvPr/>
        </p:nvCxnSpPr>
        <p:spPr>
          <a:xfrm>
            <a:off x="252413" y="1808784"/>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292"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a:t>
            </a:r>
          </a:p>
        </p:txBody>
      </p:sp>
      <p:graphicFrame>
        <p:nvGraphicFramePr>
          <p:cNvPr id="3" name="Πίνακας 2"/>
          <p:cNvGraphicFramePr>
            <a:graphicFrameLocks noGrp="1"/>
          </p:cNvGraphicFramePr>
          <p:nvPr>
            <p:extLst>
              <p:ext uri="{D42A27DB-BD31-4B8C-83A1-F6EECF244321}">
                <p14:modId xmlns:p14="http://schemas.microsoft.com/office/powerpoint/2010/main" val="1934730124"/>
              </p:ext>
            </p:extLst>
          </p:nvPr>
        </p:nvGraphicFramePr>
        <p:xfrm>
          <a:off x="972000" y="2168832"/>
          <a:ext cx="7200000" cy="74168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370840">
                <a:tc>
                  <a:txBody>
                    <a:bodyPr/>
                    <a:lstStyle/>
                    <a:p>
                      <a:r>
                        <a:rPr lang="el-GR" sz="1600" dirty="0"/>
                        <a:t>Ενεργητικό</a:t>
                      </a:r>
                    </a:p>
                  </a:txBody>
                  <a:tcPr>
                    <a:lnL w="12700" cmpd="sng">
                      <a:noFill/>
                    </a:lnL>
                    <a:lnR w="127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l-GR" sz="1600" dirty="0"/>
                        <a:t>Ισολογισμός</a:t>
                      </a: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l-GR" sz="1600" dirty="0"/>
                    </a:p>
                  </a:txBody>
                  <a:tcPr>
                    <a:lnL w="381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Παθητικό</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l-GR" sz="1600" dirty="0"/>
                        <a:t>Ταμείο</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100.000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l-GR" sz="1600" dirty="0"/>
                        <a:t>Κεφάλαιο</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100.000</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4" name="Πίνακας 13"/>
          <p:cNvGraphicFramePr>
            <a:graphicFrameLocks noGrp="1"/>
          </p:cNvGraphicFramePr>
          <p:nvPr>
            <p:extLst>
              <p:ext uri="{D42A27DB-BD31-4B8C-83A1-F6EECF244321}">
                <p14:modId xmlns:p14="http://schemas.microsoft.com/office/powerpoint/2010/main" val="1482759469"/>
              </p:ext>
            </p:extLst>
          </p:nvPr>
        </p:nvGraphicFramePr>
        <p:xfrm>
          <a:off x="1004825" y="3338988"/>
          <a:ext cx="7200000" cy="741680"/>
        </p:xfrm>
        <a:graphic>
          <a:graphicData uri="http://schemas.openxmlformats.org/drawingml/2006/table">
            <a:tbl>
              <a:tblPr>
                <a:tableStyleId>{0E3FDE45-AF77-4B5C-9715-49D594BDF05E}</a:tableStyleId>
              </a:tblPr>
              <a:tblGrid>
                <a:gridCol w="686791">
                  <a:extLst>
                    <a:ext uri="{9D8B030D-6E8A-4147-A177-3AD203B41FA5}">
                      <a16:colId xmlns:a16="http://schemas.microsoft.com/office/drawing/2014/main" val="20000"/>
                    </a:ext>
                  </a:extLst>
                </a:gridCol>
                <a:gridCol w="3600480">
                  <a:extLst>
                    <a:ext uri="{9D8B030D-6E8A-4147-A177-3AD203B41FA5}">
                      <a16:colId xmlns:a16="http://schemas.microsoft.com/office/drawing/2014/main" val="20001"/>
                    </a:ext>
                  </a:extLst>
                </a:gridCol>
                <a:gridCol w="1440192">
                  <a:extLst>
                    <a:ext uri="{9D8B030D-6E8A-4147-A177-3AD203B41FA5}">
                      <a16:colId xmlns:a16="http://schemas.microsoft.com/office/drawing/2014/main" val="20002"/>
                    </a:ext>
                  </a:extLst>
                </a:gridCol>
                <a:gridCol w="1472537">
                  <a:extLst>
                    <a:ext uri="{9D8B030D-6E8A-4147-A177-3AD203B41FA5}">
                      <a16:colId xmlns:a16="http://schemas.microsoft.com/office/drawing/2014/main" val="20003"/>
                    </a:ext>
                  </a:extLst>
                </a:gridCol>
              </a:tblGrid>
              <a:tr h="370840">
                <a:tc>
                  <a:txBody>
                    <a:bodyPr/>
                    <a:lstStyle/>
                    <a:p>
                      <a:r>
                        <a:rPr lang="el-GR" sz="1600" dirty="0"/>
                        <a:t>Χ</a:t>
                      </a:r>
                    </a:p>
                  </a:txBody>
                  <a:tcPr/>
                </a:tc>
                <a:tc>
                  <a:txBody>
                    <a:bodyPr/>
                    <a:lstStyle/>
                    <a:p>
                      <a:r>
                        <a:rPr lang="el-GR" sz="1600" dirty="0"/>
                        <a:t>Εμπορεύματα</a:t>
                      </a:r>
                    </a:p>
                  </a:txBody>
                  <a:tcPr/>
                </a:tc>
                <a:tc>
                  <a:txBody>
                    <a:bodyPr/>
                    <a:lstStyle/>
                    <a:p>
                      <a:pPr algn="r"/>
                      <a:r>
                        <a:rPr lang="el-GR" sz="1600" dirty="0"/>
                        <a:t>20.000</a:t>
                      </a:r>
                    </a:p>
                  </a:txBody>
                  <a:tcPr/>
                </a:tc>
                <a:tc>
                  <a:txBody>
                    <a:bodyPr/>
                    <a:lstStyle/>
                    <a:p>
                      <a:pPr algn="r"/>
                      <a:endParaRPr lang="el-GR" sz="1600" dirty="0"/>
                    </a:p>
                  </a:txBody>
                  <a:tcPr/>
                </a:tc>
                <a:extLst>
                  <a:ext uri="{0D108BD9-81ED-4DB2-BD59-A6C34878D82A}">
                    <a16:rowId xmlns:a16="http://schemas.microsoft.com/office/drawing/2014/main" val="10000"/>
                  </a:ext>
                </a:extLst>
              </a:tr>
              <a:tr h="370840">
                <a:tc>
                  <a:txBody>
                    <a:bodyPr/>
                    <a:lstStyle/>
                    <a:p>
                      <a:r>
                        <a:rPr lang="el-GR" sz="1600" dirty="0"/>
                        <a:t>Π</a:t>
                      </a:r>
                    </a:p>
                  </a:txBody>
                  <a:tcPr/>
                </a:tc>
                <a:tc>
                  <a:txBody>
                    <a:bodyPr/>
                    <a:lstStyle/>
                    <a:p>
                      <a:pPr algn="l"/>
                      <a:r>
                        <a:rPr lang="el-GR" sz="1600" dirty="0"/>
                        <a:t>Ταμείο</a:t>
                      </a:r>
                    </a:p>
                  </a:txBody>
                  <a:tcPr/>
                </a:tc>
                <a:tc>
                  <a:txBody>
                    <a:bodyPr/>
                    <a:lstStyle/>
                    <a:p>
                      <a:pPr algn="r"/>
                      <a:endParaRPr lang="el-GR" sz="1600" dirty="0"/>
                    </a:p>
                  </a:txBody>
                  <a:tcPr/>
                </a:tc>
                <a:tc>
                  <a:txBody>
                    <a:bodyPr/>
                    <a:lstStyle/>
                    <a:p>
                      <a:pPr algn="r"/>
                      <a:r>
                        <a:rPr lang="el-GR" sz="1600" dirty="0"/>
                        <a:t>20.000</a:t>
                      </a:r>
                    </a:p>
                  </a:txBody>
                  <a:tcPr/>
                </a:tc>
                <a:extLst>
                  <a:ext uri="{0D108BD9-81ED-4DB2-BD59-A6C34878D82A}">
                    <a16:rowId xmlns:a16="http://schemas.microsoft.com/office/drawing/2014/main" val="10001"/>
                  </a:ext>
                </a:extLst>
              </a:tr>
            </a:tbl>
          </a:graphicData>
        </a:graphic>
      </p:graphicFrame>
      <p:graphicFrame>
        <p:nvGraphicFramePr>
          <p:cNvPr id="15" name="Πίνακας 14"/>
          <p:cNvGraphicFramePr>
            <a:graphicFrameLocks noGrp="1"/>
          </p:cNvGraphicFramePr>
          <p:nvPr>
            <p:extLst>
              <p:ext uri="{D42A27DB-BD31-4B8C-83A1-F6EECF244321}">
                <p14:modId xmlns:p14="http://schemas.microsoft.com/office/powerpoint/2010/main" val="1567162466"/>
              </p:ext>
            </p:extLst>
          </p:nvPr>
        </p:nvGraphicFramePr>
        <p:xfrm>
          <a:off x="972000" y="4149096"/>
          <a:ext cx="7200000" cy="148336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370840">
                <a:tc>
                  <a:txBody>
                    <a:bodyPr/>
                    <a:lstStyle/>
                    <a:p>
                      <a:r>
                        <a:rPr lang="el-GR" sz="1600" dirty="0"/>
                        <a:t>Ενεργητικό</a:t>
                      </a:r>
                    </a:p>
                  </a:txBody>
                  <a:tcPr>
                    <a:lnL w="12700" cmpd="sng">
                      <a:noFill/>
                    </a:lnL>
                    <a:lnR w="127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l-GR" sz="1600" dirty="0"/>
                        <a:t>Ισολογισμός</a:t>
                      </a: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l-GR" dirty="0"/>
                    </a:p>
                  </a:txBody>
                  <a:tcPr>
                    <a:lnL w="381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Παθητικό</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l-GR" sz="1600" dirty="0"/>
                        <a:t>Ταμείο</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80.000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Κεφάλαιο</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100.000</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1600" dirty="0"/>
                        <a:t>Εμπορεύματα</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20.000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sz="16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l-GR" sz="1600" dirty="0"/>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l-GR" sz="1600" dirty="0"/>
                        <a:t>Σύνολο</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100.000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l-GR" sz="1600" dirty="0"/>
                        <a:t>Σύνολο</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100.000</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7" name="Ευθεία γραμμή σύνδεσης 6"/>
          <p:cNvCxnSpPr/>
          <p:nvPr/>
        </p:nvCxnSpPr>
        <p:spPr>
          <a:xfrm>
            <a:off x="3905988" y="5139228"/>
            <a:ext cx="5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7506468" y="5144481"/>
            <a:ext cx="5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Η αντασφαλιστική επιχείρηση</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Όταν το ασφαλιζόμενο αντικείμενο είναι πολύ μεγάλης αξίας (π.χ. ένα εργοστάσιο), η επέλευση ενός κινδύνου (π.χ. πυρκαγιάς) μπορεί να προκαλέσει σοβαρά προβλήματα στην ασφαλιστική επιχείρηση, η οποία θα κληθεί να αποκαταστήσει τη ζημιά.</a:t>
            </a:r>
          </a:p>
          <a:p>
            <a:pPr marR="0" algn="just"/>
            <a:r>
              <a:rPr lang="el-GR" altLang="el-GR" sz="2400" dirty="0"/>
              <a:t>Σε τέτοιες περιπτώσεις, οι ασφαλιστικές εταιρείες (αντ)ασφαλίζουν τον κίνδυνο σε μεγάλες αντασφαλιστικές εταιρείες. Γνωστές παγκοσμίως η </a:t>
            </a:r>
            <a:r>
              <a:rPr lang="en-GB" altLang="el-GR" sz="2400" dirty="0"/>
              <a:t>Swiss Re </a:t>
            </a:r>
            <a:r>
              <a:rPr lang="el-GR" altLang="el-GR" sz="2400" dirty="0"/>
              <a:t>και </a:t>
            </a:r>
            <a:r>
              <a:rPr lang="en-GB" altLang="el-GR" sz="2400" dirty="0"/>
              <a:t>Munich Re.</a:t>
            </a:r>
            <a:endParaRPr lang="el-GR" altLang="el-GR" sz="2400" dirty="0"/>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26</a:t>
            </a:r>
          </a:p>
        </p:txBody>
      </p:sp>
    </p:spTree>
    <p:extLst>
      <p:ext uri="{BB962C8B-B14F-4D97-AF65-F5344CB8AC3E}">
        <p14:creationId xmlns:p14="http://schemas.microsoft.com/office/powerpoint/2010/main" val="427657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Ασφάλιστρα, αντασφάλιστρα</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Ασφάλιστρα είναι το ποσό της αμοιβής που λαμβάνει ο ασφαλιστής για την κάλυψη του κινδύνου. Αντασφάλιστρα είναι το ποσό που καταβάλει ο ασφαλιστής στον αντασφαλιστή για την αντασφάλιση του κινδύνου.</a:t>
            </a:r>
          </a:p>
          <a:p>
            <a:pPr marR="0" algn="just"/>
            <a:r>
              <a:rPr lang="el-GR" altLang="el-GR" sz="2400" dirty="0"/>
              <a:t>Το μεικτό αποτέλεσμα ενός ασφαλιστή είναι η διαφορά μεταξύ ασφαλίστρων και αντασφαλίστρων.</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a:t>
            </a:r>
            <a:r>
              <a:rPr lang="en-GB" sz="2400" b="1" dirty="0"/>
              <a:t>7</a:t>
            </a:r>
            <a:endParaRPr lang="el-GR" sz="2400" b="1" dirty="0"/>
          </a:p>
        </p:txBody>
      </p:sp>
    </p:spTree>
    <p:extLst>
      <p:ext uri="{BB962C8B-B14F-4D97-AF65-F5344CB8AC3E}">
        <p14:creationId xmlns:p14="http://schemas.microsoft.com/office/powerpoint/2010/main" val="58584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Η ναυτιλιακή επιχείρηση</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Η ναυτιλία είναι το σημαντικότερο τμήμα του κλάδου των μεταφορών που ανήκει στον τριτογενή τομέα της παραγωγής. Η ναυτιλία διαδραματίζει σημαντικό ρόλο στην ανάπτυξη της παγκόσμιας οικονομίας.</a:t>
            </a:r>
          </a:p>
          <a:p>
            <a:pPr marR="0" algn="just"/>
            <a:r>
              <a:rPr lang="el-GR" altLang="el-GR" sz="2400" dirty="0"/>
              <a:t>Η Ελλάδα διαθέτει το δεύτερο μεγαλύτερο στόλο στην Ευρώπη (πλοία υπό ελληνική σημαία), ενώ ο ελληνόκτητος εμπορικός στόλος κατέχει σημαντική θέση σε παγκόσμιο επίπεδο.</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28</a:t>
            </a:r>
          </a:p>
        </p:txBody>
      </p:sp>
    </p:spTree>
    <p:extLst>
      <p:ext uri="{BB962C8B-B14F-4D97-AF65-F5344CB8AC3E}">
        <p14:creationId xmlns:p14="http://schemas.microsoft.com/office/powerpoint/2010/main" val="31495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Ορισμός του πλοίου</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Σύμφωνα με το ν. 3816/1958, ως πλοίο ορίζεται κάθε σκάφος χωρητικότητας τουλάχιστον δέκα κόρων (1 κόρος = 2,83</a:t>
            </a:r>
            <a:r>
              <a:rPr lang="en-GB" altLang="el-GR" sz="2400" dirty="0"/>
              <a:t> m</a:t>
            </a:r>
            <a:r>
              <a:rPr lang="en-GB" altLang="el-GR" sz="2400" baseline="30000" dirty="0"/>
              <a:t>3</a:t>
            </a:r>
            <a:r>
              <a:rPr lang="en-GB" altLang="el-GR" sz="2400" dirty="0"/>
              <a:t>), </a:t>
            </a:r>
            <a:r>
              <a:rPr lang="el-GR" altLang="el-GR" sz="2400" dirty="0"/>
              <a:t>με δυνατότητα αυτοδύναμης κίνησης στη θάλασσα.</a:t>
            </a:r>
          </a:p>
          <a:p>
            <a:pPr marR="0" algn="just"/>
            <a:r>
              <a:rPr lang="el-GR" altLang="el-GR" sz="2400" dirty="0"/>
              <a:t>Τα πλοία υπό ελληνική σημαία εγγράφονται σε ειδικό βιβλίο που ονομάζεται </a:t>
            </a:r>
            <a:r>
              <a:rPr lang="el-GR" altLang="el-GR" sz="2400" b="1" dirty="0">
                <a:solidFill>
                  <a:schemeClr val="tx2">
                    <a:lumMod val="10000"/>
                  </a:schemeClr>
                </a:solidFill>
              </a:rPr>
              <a:t>νηολόγιο</a:t>
            </a:r>
            <a:r>
              <a:rPr lang="el-GR" altLang="el-GR" sz="2400" dirty="0"/>
              <a:t>.</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29</a:t>
            </a:r>
          </a:p>
        </p:txBody>
      </p:sp>
    </p:spTree>
    <p:extLst>
      <p:ext uri="{BB962C8B-B14F-4D97-AF65-F5344CB8AC3E}">
        <p14:creationId xmlns:p14="http://schemas.microsoft.com/office/powerpoint/2010/main" val="31495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Κατηγορίες πλοίων</a:t>
            </a:r>
          </a:p>
        </p:txBody>
      </p:sp>
      <p:cxnSp>
        <p:nvCxnSpPr>
          <p:cNvPr id="5" name="Ευθεία γραμμή σύνδεσης 4"/>
          <p:cNvCxnSpPr/>
          <p:nvPr/>
        </p:nvCxnSpPr>
        <p:spPr>
          <a:xfrm>
            <a:off x="252413" y="1448736"/>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30</a:t>
            </a:r>
          </a:p>
        </p:txBody>
      </p:sp>
      <p:graphicFrame>
        <p:nvGraphicFramePr>
          <p:cNvPr id="16" name="Διάγραμμα 15"/>
          <p:cNvGraphicFramePr>
            <a:graphicFrameLocks noChangeAspect="1"/>
          </p:cNvGraphicFramePr>
          <p:nvPr>
            <p:extLst>
              <p:ext uri="{D42A27DB-BD31-4B8C-83A1-F6EECF244321}">
                <p14:modId xmlns:p14="http://schemas.microsoft.com/office/powerpoint/2010/main" val="61736162"/>
              </p:ext>
            </p:extLst>
          </p:nvPr>
        </p:nvGraphicFramePr>
        <p:xfrm>
          <a:off x="611188" y="1538748"/>
          <a:ext cx="7999412" cy="414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Ομάδα 13"/>
          <p:cNvGrpSpPr/>
          <p:nvPr/>
        </p:nvGrpSpPr>
        <p:grpSpPr>
          <a:xfrm>
            <a:off x="611188" y="4328420"/>
            <a:ext cx="1434792" cy="630784"/>
            <a:chOff x="0" y="990134"/>
            <a:chExt cx="1434792" cy="630784"/>
          </a:xfrm>
          <a:scene3d>
            <a:camera prst="orthographicFront"/>
            <a:lightRig rig="chilly" dir="t"/>
          </a:scene3d>
        </p:grpSpPr>
        <p:sp>
          <p:nvSpPr>
            <p:cNvPr id="15" name="Στρογγυλεμένο ορθογώνιο 14"/>
            <p:cNvSpPr/>
            <p:nvPr/>
          </p:nvSpPr>
          <p:spPr>
            <a:xfrm>
              <a:off x="0" y="990134"/>
              <a:ext cx="1407150" cy="630784"/>
            </a:xfrm>
            <a:prstGeom prst="round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Στρογγυλεμένο ορθογώνιο 4"/>
            <p:cNvSpPr/>
            <p:nvPr/>
          </p:nvSpPr>
          <p:spPr>
            <a:xfrm>
              <a:off x="30792" y="1020926"/>
              <a:ext cx="1404000" cy="5692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l-GR" sz="2200" kern="1200" dirty="0"/>
                <a:t>Επιβατηγά</a:t>
              </a:r>
            </a:p>
          </p:txBody>
        </p:sp>
      </p:grpSp>
      <p:grpSp>
        <p:nvGrpSpPr>
          <p:cNvPr id="18" name="Ομάδα 17"/>
          <p:cNvGrpSpPr/>
          <p:nvPr/>
        </p:nvGrpSpPr>
        <p:grpSpPr>
          <a:xfrm>
            <a:off x="4370648" y="3869206"/>
            <a:ext cx="2241443" cy="407536"/>
            <a:chOff x="3773060" y="1710230"/>
            <a:chExt cx="2241443" cy="407536"/>
          </a:xfrm>
          <a:scene3d>
            <a:camera prst="orthographicFront"/>
            <a:lightRig rig="chilly" dir="t"/>
          </a:scene3d>
        </p:grpSpPr>
        <p:sp>
          <p:nvSpPr>
            <p:cNvPr id="19" name="Στρογγυλεμένο ορθογώνιο 18"/>
            <p:cNvSpPr/>
            <p:nvPr/>
          </p:nvSpPr>
          <p:spPr>
            <a:xfrm>
              <a:off x="3773060" y="1710230"/>
              <a:ext cx="2241443" cy="407536"/>
            </a:xfrm>
            <a:prstGeom prst="round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Στρογγυλεμένο ορθογώνιο 4"/>
            <p:cNvSpPr/>
            <p:nvPr/>
          </p:nvSpPr>
          <p:spPr>
            <a:xfrm>
              <a:off x="3792954" y="1730124"/>
              <a:ext cx="2201655" cy="3677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l-GR" sz="1800" kern="1200" dirty="0"/>
                <a:t>ακτοπλοϊκά</a:t>
              </a:r>
            </a:p>
          </p:txBody>
        </p:sp>
      </p:grpSp>
      <p:grpSp>
        <p:nvGrpSpPr>
          <p:cNvPr id="21" name="Ομάδα 20"/>
          <p:cNvGrpSpPr/>
          <p:nvPr/>
        </p:nvGrpSpPr>
        <p:grpSpPr>
          <a:xfrm>
            <a:off x="4370648" y="4420150"/>
            <a:ext cx="2241443" cy="407536"/>
            <a:chOff x="3773060" y="1710230"/>
            <a:chExt cx="2241443" cy="407536"/>
          </a:xfrm>
          <a:scene3d>
            <a:camera prst="orthographicFront"/>
            <a:lightRig rig="chilly" dir="t"/>
          </a:scene3d>
        </p:grpSpPr>
        <p:sp>
          <p:nvSpPr>
            <p:cNvPr id="22" name="Στρογγυλεμένο ορθογώνιο 21"/>
            <p:cNvSpPr/>
            <p:nvPr/>
          </p:nvSpPr>
          <p:spPr>
            <a:xfrm>
              <a:off x="3773060" y="1710230"/>
              <a:ext cx="2241443" cy="407536"/>
            </a:xfrm>
            <a:prstGeom prst="round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Στρογγυλεμένο ορθογώνιο 4"/>
            <p:cNvSpPr/>
            <p:nvPr/>
          </p:nvSpPr>
          <p:spPr>
            <a:xfrm>
              <a:off x="3792954" y="1730124"/>
              <a:ext cx="2201655" cy="3677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l-GR" sz="1800" kern="1200" dirty="0"/>
                <a:t>αναψυχής</a:t>
              </a:r>
            </a:p>
          </p:txBody>
        </p:sp>
      </p:grpSp>
      <p:grpSp>
        <p:nvGrpSpPr>
          <p:cNvPr id="24" name="Ομάδα 23"/>
          <p:cNvGrpSpPr/>
          <p:nvPr/>
        </p:nvGrpSpPr>
        <p:grpSpPr>
          <a:xfrm>
            <a:off x="4320569" y="4959204"/>
            <a:ext cx="2291522" cy="576000"/>
            <a:chOff x="3722981" y="1710230"/>
            <a:chExt cx="2291522" cy="407536"/>
          </a:xfrm>
          <a:scene3d>
            <a:camera prst="orthographicFront"/>
            <a:lightRig rig="chilly" dir="t"/>
          </a:scene3d>
        </p:grpSpPr>
        <p:sp>
          <p:nvSpPr>
            <p:cNvPr id="25" name="Στρογγυλεμένο ορθογώνιο 24"/>
            <p:cNvSpPr/>
            <p:nvPr/>
          </p:nvSpPr>
          <p:spPr>
            <a:xfrm>
              <a:off x="3773060" y="1710230"/>
              <a:ext cx="2241443" cy="407536"/>
            </a:xfrm>
            <a:prstGeom prst="roundRect">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Στρογγυλεμένο ορθογώνιο 4"/>
            <p:cNvSpPr/>
            <p:nvPr/>
          </p:nvSpPr>
          <p:spPr>
            <a:xfrm>
              <a:off x="3722981" y="1730124"/>
              <a:ext cx="2201655" cy="3677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l-GR" dirty="0"/>
                <a:t>ε</a:t>
              </a:r>
              <a:r>
                <a:rPr lang="el-GR" sz="1800" kern="1200" dirty="0"/>
                <a:t>πιβατηγά-οχηματαγωγά</a:t>
              </a:r>
            </a:p>
          </p:txBody>
        </p:sp>
      </p:grpSp>
      <p:cxnSp>
        <p:nvCxnSpPr>
          <p:cNvPr id="7" name="Ευθεία γραμμή σύνδεσης 6"/>
          <p:cNvCxnSpPr/>
          <p:nvPr/>
        </p:nvCxnSpPr>
        <p:spPr>
          <a:xfrm flipV="1">
            <a:off x="2015976" y="4089176"/>
            <a:ext cx="2376000" cy="4199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a:stCxn id="15" idx="3"/>
          </p:cNvCxnSpPr>
          <p:nvPr/>
        </p:nvCxnSpPr>
        <p:spPr>
          <a:xfrm>
            <a:off x="2018338" y="4643812"/>
            <a:ext cx="23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66" name="Ευθεία γραμμή σύνδεσης 11265"/>
          <p:cNvCxnSpPr/>
          <p:nvPr/>
        </p:nvCxnSpPr>
        <p:spPr>
          <a:xfrm>
            <a:off x="1994648" y="4767616"/>
            <a:ext cx="2376000" cy="43941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46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Κατηγορίες πλοίων </a:t>
            </a:r>
            <a:r>
              <a:rPr lang="el-GR" sz="2400" dirty="0">
                <a:solidFill>
                  <a:schemeClr val="accent3">
                    <a:lumMod val="40000"/>
                    <a:lumOff val="60000"/>
                  </a:schemeClr>
                </a:solidFill>
                <a:latin typeface="+mn-lt"/>
              </a:rPr>
              <a:t>(συνέχεια)</a:t>
            </a:r>
          </a:p>
        </p:txBody>
      </p:sp>
      <p:cxnSp>
        <p:nvCxnSpPr>
          <p:cNvPr id="5" name="Ευθεία γραμμή σύνδεσης 4"/>
          <p:cNvCxnSpPr/>
          <p:nvPr/>
        </p:nvCxnSpPr>
        <p:spPr>
          <a:xfrm>
            <a:off x="252413" y="1448736"/>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31</a:t>
            </a:r>
          </a:p>
        </p:txBody>
      </p:sp>
      <p:graphicFrame>
        <p:nvGraphicFramePr>
          <p:cNvPr id="16" name="Διάγραμμα 15"/>
          <p:cNvGraphicFramePr>
            <a:graphicFrameLocks noChangeAspect="1"/>
          </p:cNvGraphicFramePr>
          <p:nvPr>
            <p:extLst>
              <p:ext uri="{D42A27DB-BD31-4B8C-83A1-F6EECF244321}">
                <p14:modId xmlns:p14="http://schemas.microsoft.com/office/powerpoint/2010/main" val="1631762929"/>
              </p:ext>
            </p:extLst>
          </p:nvPr>
        </p:nvGraphicFramePr>
        <p:xfrm>
          <a:off x="611188" y="1538748"/>
          <a:ext cx="7999412" cy="414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Ομάδα 13"/>
          <p:cNvGrpSpPr/>
          <p:nvPr/>
        </p:nvGrpSpPr>
        <p:grpSpPr>
          <a:xfrm>
            <a:off x="611188" y="4328420"/>
            <a:ext cx="1656000" cy="630784"/>
            <a:chOff x="0" y="990134"/>
            <a:chExt cx="1434792" cy="630784"/>
          </a:xfrm>
          <a:scene3d>
            <a:camera prst="orthographicFront"/>
            <a:lightRig rig="chilly" dir="t"/>
          </a:scene3d>
        </p:grpSpPr>
        <p:sp>
          <p:nvSpPr>
            <p:cNvPr id="15" name="Στρογγυλεμένο ορθογώνιο 14"/>
            <p:cNvSpPr/>
            <p:nvPr/>
          </p:nvSpPr>
          <p:spPr>
            <a:xfrm>
              <a:off x="0" y="990134"/>
              <a:ext cx="1407150" cy="630784"/>
            </a:xfrm>
            <a:prstGeom prst="roundRect">
              <a:avLst/>
            </a:prstGeom>
            <a:solidFill>
              <a:schemeClr val="accent5">
                <a:lumMod val="75000"/>
              </a:schemeClr>
            </a:solidFill>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Στρογγυλεμένο ορθογώνιο 4"/>
            <p:cNvSpPr/>
            <p:nvPr/>
          </p:nvSpPr>
          <p:spPr>
            <a:xfrm>
              <a:off x="30792" y="1020926"/>
              <a:ext cx="1404000" cy="5692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l-GR" sz="2200" kern="1200" dirty="0"/>
                <a:t>Βοηθητικής ναυτιλίας</a:t>
              </a:r>
            </a:p>
          </p:txBody>
        </p:sp>
      </p:grpSp>
      <p:grpSp>
        <p:nvGrpSpPr>
          <p:cNvPr id="18" name="Ομάδα 17"/>
          <p:cNvGrpSpPr/>
          <p:nvPr/>
        </p:nvGrpSpPr>
        <p:grpSpPr>
          <a:xfrm>
            <a:off x="4842036" y="4191620"/>
            <a:ext cx="2241443" cy="407536"/>
            <a:chOff x="3773060" y="1710230"/>
            <a:chExt cx="2241443" cy="407536"/>
          </a:xfrm>
          <a:scene3d>
            <a:camera prst="orthographicFront"/>
            <a:lightRig rig="chilly" dir="t"/>
          </a:scene3d>
        </p:grpSpPr>
        <p:sp>
          <p:nvSpPr>
            <p:cNvPr id="19" name="Στρογγυλεμένο ορθογώνιο 18"/>
            <p:cNvSpPr/>
            <p:nvPr/>
          </p:nvSpPr>
          <p:spPr>
            <a:xfrm>
              <a:off x="3773060" y="1710230"/>
              <a:ext cx="2241443" cy="407536"/>
            </a:xfrm>
            <a:prstGeom prst="roundRect">
              <a:avLst/>
            </a:prstGeom>
            <a:solidFill>
              <a:srgbClr val="92D050"/>
            </a:solidFill>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Στρογγυλεμένο ορθογώνιο 4"/>
            <p:cNvSpPr/>
            <p:nvPr/>
          </p:nvSpPr>
          <p:spPr>
            <a:xfrm>
              <a:off x="3792954" y="1730124"/>
              <a:ext cx="2201655" cy="3677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l-GR" sz="1800" kern="1200" dirty="0"/>
                <a:t>ακτοπλοϊκά</a:t>
              </a:r>
            </a:p>
          </p:txBody>
        </p:sp>
      </p:grpSp>
      <p:grpSp>
        <p:nvGrpSpPr>
          <p:cNvPr id="21" name="Ομάδα 20"/>
          <p:cNvGrpSpPr/>
          <p:nvPr/>
        </p:nvGrpSpPr>
        <p:grpSpPr>
          <a:xfrm>
            <a:off x="4842036" y="4731692"/>
            <a:ext cx="2241443" cy="407536"/>
            <a:chOff x="3773060" y="1710230"/>
            <a:chExt cx="2241443" cy="407536"/>
          </a:xfrm>
          <a:scene3d>
            <a:camera prst="orthographicFront"/>
            <a:lightRig rig="chilly" dir="t"/>
          </a:scene3d>
        </p:grpSpPr>
        <p:sp>
          <p:nvSpPr>
            <p:cNvPr id="22" name="Στρογγυλεμένο ορθογώνιο 21"/>
            <p:cNvSpPr/>
            <p:nvPr/>
          </p:nvSpPr>
          <p:spPr>
            <a:xfrm>
              <a:off x="3773060" y="1710230"/>
              <a:ext cx="2241443" cy="407536"/>
            </a:xfrm>
            <a:prstGeom prst="roundRect">
              <a:avLst/>
            </a:prstGeom>
            <a:solidFill>
              <a:srgbClr val="92D050"/>
            </a:solidFill>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Στρογγυλεμένο ορθογώνιο 4"/>
            <p:cNvSpPr/>
            <p:nvPr/>
          </p:nvSpPr>
          <p:spPr>
            <a:xfrm>
              <a:off x="3792954" y="1730124"/>
              <a:ext cx="2201655" cy="3677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l-GR" sz="1800" kern="1200" dirty="0"/>
                <a:t>αναψυχής</a:t>
              </a:r>
            </a:p>
          </p:txBody>
        </p:sp>
      </p:grpSp>
      <p:grpSp>
        <p:nvGrpSpPr>
          <p:cNvPr id="24" name="Ομάδα 23"/>
          <p:cNvGrpSpPr/>
          <p:nvPr/>
        </p:nvGrpSpPr>
        <p:grpSpPr>
          <a:xfrm>
            <a:off x="4800814" y="5283300"/>
            <a:ext cx="2291522" cy="396000"/>
            <a:chOff x="3722981" y="1710230"/>
            <a:chExt cx="2291522" cy="407536"/>
          </a:xfrm>
          <a:scene3d>
            <a:camera prst="orthographicFront"/>
            <a:lightRig rig="chilly" dir="t"/>
          </a:scene3d>
        </p:grpSpPr>
        <p:sp>
          <p:nvSpPr>
            <p:cNvPr id="25" name="Στρογγυλεμένο ορθογώνιο 24"/>
            <p:cNvSpPr/>
            <p:nvPr/>
          </p:nvSpPr>
          <p:spPr>
            <a:xfrm>
              <a:off x="3773060" y="1710230"/>
              <a:ext cx="2241443" cy="407536"/>
            </a:xfrm>
            <a:prstGeom prst="roundRect">
              <a:avLst/>
            </a:prstGeom>
            <a:solidFill>
              <a:srgbClr val="92D050"/>
            </a:solidFill>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Στρογγυλεμένο ορθογώνιο 4"/>
            <p:cNvSpPr/>
            <p:nvPr/>
          </p:nvSpPr>
          <p:spPr>
            <a:xfrm>
              <a:off x="3722981" y="1730124"/>
              <a:ext cx="2201655" cy="3677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l-GR" dirty="0"/>
                <a:t>γερανοί</a:t>
              </a:r>
              <a:endParaRPr lang="el-GR" sz="1800" kern="1200" dirty="0"/>
            </a:p>
          </p:txBody>
        </p:sp>
      </p:grpSp>
      <p:cxnSp>
        <p:nvCxnSpPr>
          <p:cNvPr id="7" name="Ευθεία γραμμή σύνδεσης 6"/>
          <p:cNvCxnSpPr/>
          <p:nvPr/>
        </p:nvCxnSpPr>
        <p:spPr>
          <a:xfrm flipV="1">
            <a:off x="2231688" y="3843096"/>
            <a:ext cx="2628000" cy="6237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a:endCxn id="20" idx="1"/>
          </p:cNvCxnSpPr>
          <p:nvPr/>
        </p:nvCxnSpPr>
        <p:spPr>
          <a:xfrm flipV="1">
            <a:off x="2235284" y="4395388"/>
            <a:ext cx="2626646" cy="1821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66" name="Ευθεία γραμμή σύνδεσης 11265"/>
          <p:cNvCxnSpPr>
            <a:endCxn id="25" idx="1"/>
          </p:cNvCxnSpPr>
          <p:nvPr/>
        </p:nvCxnSpPr>
        <p:spPr>
          <a:xfrm>
            <a:off x="2231688" y="4751586"/>
            <a:ext cx="2619205" cy="7297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Στρογγυλεμένο ορθογώνιο 27"/>
          <p:cNvSpPr/>
          <p:nvPr/>
        </p:nvSpPr>
        <p:spPr>
          <a:xfrm>
            <a:off x="4850893" y="3639328"/>
            <a:ext cx="2241443" cy="407536"/>
          </a:xfrm>
          <a:prstGeom prst="roundRect">
            <a:avLst/>
          </a:prstGeom>
          <a:solidFill>
            <a:srgbClr val="92D05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l-GR" dirty="0"/>
              <a:t>ρυμουλκά</a:t>
            </a:r>
          </a:p>
        </p:txBody>
      </p:sp>
      <p:cxnSp>
        <p:nvCxnSpPr>
          <p:cNvPr id="31" name="Ευθεία γραμμή σύνδεσης 30"/>
          <p:cNvCxnSpPr>
            <a:endCxn id="22" idx="1"/>
          </p:cNvCxnSpPr>
          <p:nvPr/>
        </p:nvCxnSpPr>
        <p:spPr>
          <a:xfrm>
            <a:off x="2235284" y="4667556"/>
            <a:ext cx="2606752" cy="26790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61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fontScale="90000"/>
          </a:bodyPr>
          <a:lstStyle/>
          <a:p>
            <a:pPr algn="ctr" fontAlgn="auto">
              <a:spcAft>
                <a:spcPts val="0"/>
              </a:spcAft>
              <a:defRPr/>
            </a:pPr>
            <a:r>
              <a:rPr lang="el-GR" sz="3200" dirty="0">
                <a:solidFill>
                  <a:schemeClr val="accent3">
                    <a:lumMod val="40000"/>
                    <a:lumOff val="60000"/>
                  </a:schemeClr>
                </a:solidFill>
                <a:latin typeface="+mn-lt"/>
              </a:rPr>
              <a:t>Μονάδες μέτρησης </a:t>
            </a:r>
            <a:br>
              <a:rPr lang="el-GR" sz="3200" dirty="0">
                <a:solidFill>
                  <a:schemeClr val="accent3">
                    <a:lumMod val="40000"/>
                    <a:lumOff val="60000"/>
                  </a:schemeClr>
                </a:solidFill>
                <a:latin typeface="+mn-lt"/>
              </a:rPr>
            </a:br>
            <a:r>
              <a:rPr lang="el-GR" sz="3200" dirty="0">
                <a:solidFill>
                  <a:schemeClr val="accent3">
                    <a:lumMod val="40000"/>
                    <a:lumOff val="60000"/>
                  </a:schemeClr>
                </a:solidFill>
                <a:latin typeface="+mn-lt"/>
              </a:rPr>
              <a:t>μεταφορικής ικανότητας των πλοίων</a:t>
            </a:r>
          </a:p>
        </p:txBody>
      </p:sp>
      <p:sp>
        <p:nvSpPr>
          <p:cNvPr id="11272" name="Υπότιτλος 2"/>
          <p:cNvSpPr>
            <a:spLocks noGrp="1"/>
          </p:cNvSpPr>
          <p:nvPr>
            <p:ph type="subTitle" idx="1"/>
          </p:nvPr>
        </p:nvSpPr>
        <p:spPr>
          <a:xfrm>
            <a:off x="611188" y="1718772"/>
            <a:ext cx="7854950" cy="3690492"/>
          </a:xfrm>
        </p:spPr>
        <p:txBody>
          <a:bodyPr>
            <a:normAutofit/>
          </a:bodyPr>
          <a:lstStyle/>
          <a:p>
            <a:pPr marL="342900" marR="0" indent="-342900" algn="just">
              <a:buFont typeface="Wingdings" panose="05000000000000000000" pitchFamily="2" charset="2"/>
              <a:buChar char="Ø"/>
            </a:pPr>
            <a:r>
              <a:rPr lang="el-GR" altLang="el-GR" sz="2400" dirty="0"/>
              <a:t>Κόροι ολικής χωρητικότητας (κ.ο.χ.)</a:t>
            </a:r>
          </a:p>
          <a:p>
            <a:pPr marL="360000" marR="0" algn="just"/>
            <a:r>
              <a:rPr lang="en-GB" altLang="el-GR" sz="2400" b="1" dirty="0">
                <a:solidFill>
                  <a:schemeClr val="bg2">
                    <a:lumMod val="75000"/>
                  </a:schemeClr>
                </a:solidFill>
              </a:rPr>
              <a:t>gross tonnage (gt)</a:t>
            </a:r>
          </a:p>
          <a:p>
            <a:pPr marR="0" algn="just">
              <a:spcAft>
                <a:spcPts val="600"/>
              </a:spcAft>
            </a:pPr>
            <a:r>
              <a:rPr lang="el-GR" altLang="el-GR" sz="2400" dirty="0"/>
              <a:t>Ισούται με τον όγκο σε κόρους όλων των μόνιμα σκεπαστών και κλειστών χώρων των πλοίων.</a:t>
            </a:r>
          </a:p>
          <a:p>
            <a:pPr marL="342900" marR="0" indent="-342900" algn="just">
              <a:buFont typeface="Wingdings" panose="05000000000000000000" pitchFamily="2" charset="2"/>
              <a:buChar char="Ø"/>
            </a:pPr>
            <a:r>
              <a:rPr lang="el-GR" altLang="el-GR" sz="2400" dirty="0"/>
              <a:t>Κόροι καθαρής χωρητικότητας (κ.κ.χ.)</a:t>
            </a:r>
          </a:p>
          <a:p>
            <a:pPr marL="360000" marR="0" algn="just"/>
            <a:r>
              <a:rPr lang="en-GB" altLang="el-GR" sz="2400" b="1" dirty="0">
                <a:solidFill>
                  <a:schemeClr val="bg2">
                    <a:lumMod val="75000"/>
                  </a:schemeClr>
                </a:solidFill>
              </a:rPr>
              <a:t>net tonnage (nt)</a:t>
            </a:r>
          </a:p>
          <a:p>
            <a:pPr marR="0" algn="just"/>
            <a:r>
              <a:rPr lang="el-GR" altLang="el-GR" sz="2400" dirty="0"/>
              <a:t>Προκύπτει αν από τους κ.ο.χ. αφαιρεθεί ο μη εκμεταλλεύσιμος χώρος.</a:t>
            </a:r>
            <a:endParaRPr lang="en-GB" altLang="el-GR" sz="2400" dirty="0"/>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32</a:t>
            </a:r>
          </a:p>
        </p:txBody>
      </p:sp>
    </p:spTree>
    <p:extLst>
      <p:ext uri="{BB962C8B-B14F-4D97-AF65-F5344CB8AC3E}">
        <p14:creationId xmlns:p14="http://schemas.microsoft.com/office/powerpoint/2010/main" val="95742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fontScale="90000"/>
          </a:bodyPr>
          <a:lstStyle/>
          <a:p>
            <a:pPr algn="ctr" fontAlgn="auto">
              <a:spcAft>
                <a:spcPts val="0"/>
              </a:spcAft>
              <a:defRPr/>
            </a:pPr>
            <a:r>
              <a:rPr lang="el-GR" sz="3200" dirty="0">
                <a:solidFill>
                  <a:schemeClr val="accent3">
                    <a:lumMod val="40000"/>
                    <a:lumOff val="60000"/>
                  </a:schemeClr>
                </a:solidFill>
                <a:latin typeface="+mn-lt"/>
              </a:rPr>
              <a:t>Η χρονική αξία του χρήματος</a:t>
            </a:r>
            <a:br>
              <a:rPr lang="el-GR" sz="3200" dirty="0">
                <a:solidFill>
                  <a:schemeClr val="accent3">
                    <a:lumMod val="40000"/>
                    <a:lumOff val="60000"/>
                  </a:schemeClr>
                </a:solidFill>
                <a:latin typeface="+mn-lt"/>
              </a:rPr>
            </a:br>
            <a:r>
              <a:rPr lang="el-GR" sz="3200" dirty="0">
                <a:solidFill>
                  <a:schemeClr val="accent3">
                    <a:lumMod val="40000"/>
                    <a:lumOff val="60000"/>
                  </a:schemeClr>
                </a:solidFill>
                <a:latin typeface="+mn-lt"/>
              </a:rPr>
              <a:t>και η έννοια της παρούσας αξίας</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Αν πρόκειται να εισπράξουμε ή να πληρώσουμε το ίδιο ποσό χρημάτων αλλά σε διαφορετικές ημερομηνίες στο μέλλον, πρέπει να γνωρίζουμε ότι κάθε ποσό δεν έχει την ίδια αξία σήμερα.</a:t>
            </a:r>
          </a:p>
          <a:p>
            <a:pPr marR="0" algn="just"/>
            <a:r>
              <a:rPr lang="el-GR" altLang="el-GR" sz="2400" dirty="0"/>
              <a:t>Η διαφορετική αξία που έχει σήμερα κάθε ονομαστικό ποσό λέγεται παρούσα αξία. Οι διαφορές που προκύπτουν οφείλονται στη χρονική αξία του χρήματος.</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33</a:t>
            </a:r>
          </a:p>
        </p:txBody>
      </p:sp>
    </p:spTree>
    <p:extLst>
      <p:ext uri="{BB962C8B-B14F-4D97-AF65-F5344CB8AC3E}">
        <p14:creationId xmlns:p14="http://schemas.microsoft.com/office/powerpoint/2010/main" val="23912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fontScale="90000"/>
          </a:bodyPr>
          <a:lstStyle/>
          <a:p>
            <a:pPr algn="ctr" fontAlgn="auto">
              <a:spcAft>
                <a:spcPts val="0"/>
              </a:spcAft>
              <a:defRPr/>
            </a:pPr>
            <a:r>
              <a:rPr lang="el-GR" sz="3200" dirty="0">
                <a:solidFill>
                  <a:schemeClr val="accent3">
                    <a:lumMod val="40000"/>
                    <a:lumOff val="60000"/>
                  </a:schemeClr>
                </a:solidFill>
                <a:latin typeface="+mn-lt"/>
              </a:rPr>
              <a:t>Κάλλιο πέντε και στο χέρι</a:t>
            </a:r>
            <a:br>
              <a:rPr lang="el-GR" sz="3200" dirty="0">
                <a:solidFill>
                  <a:schemeClr val="accent3">
                    <a:lumMod val="40000"/>
                    <a:lumOff val="60000"/>
                  </a:schemeClr>
                </a:solidFill>
                <a:latin typeface="+mn-lt"/>
              </a:rPr>
            </a:br>
            <a:r>
              <a:rPr lang="el-GR" sz="3200" dirty="0">
                <a:solidFill>
                  <a:schemeClr val="accent3">
                    <a:lumMod val="40000"/>
                    <a:lumOff val="60000"/>
                  </a:schemeClr>
                </a:solidFill>
                <a:latin typeface="+mn-lt"/>
              </a:rPr>
              <a:t>παρά δέκα και καρτέρει </a:t>
            </a:r>
            <a:r>
              <a:rPr lang="el-GR" sz="2200" dirty="0">
                <a:solidFill>
                  <a:schemeClr val="accent3">
                    <a:lumMod val="40000"/>
                    <a:lumOff val="60000"/>
                  </a:schemeClr>
                </a:solidFill>
                <a:latin typeface="+mn-lt"/>
              </a:rPr>
              <a:t>(παροιμία)</a:t>
            </a:r>
          </a:p>
        </p:txBody>
      </p:sp>
      <mc:AlternateContent xmlns:mc="http://schemas.openxmlformats.org/markup-compatibility/2006" xmlns:a14="http://schemas.microsoft.com/office/drawing/2010/main">
        <mc:Choice Requires="a14">
          <p:sp>
            <p:nvSpPr>
              <p:cNvPr id="11272" name="Υπότιτλος 2"/>
              <p:cNvSpPr>
                <a:spLocks noGrp="1"/>
              </p:cNvSpPr>
              <p:nvPr>
                <p:ph type="subTitle" idx="1"/>
              </p:nvPr>
            </p:nvSpPr>
            <p:spPr>
              <a:xfrm>
                <a:off x="611188" y="1718772"/>
                <a:ext cx="7854950" cy="3690492"/>
              </a:xfrm>
            </p:spPr>
            <p:txBody>
              <a:bodyPr>
                <a:noAutofit/>
              </a:bodyPr>
              <a:lstStyle/>
              <a:p>
                <a:pPr marR="0" algn="just"/>
                <a:r>
                  <a:rPr lang="el-GR" altLang="el-GR" sz="2400" dirty="0"/>
                  <a:t>Ας υποθέσουμε ότι έχουμε να λαμβάνουμε σε 15 χρόνια από σήμερα € 10.000. Αν τα επιτόκια της αγοράς είναι στο 5%, η αξία της απαίτησής μας σήμερα είναι € 4.810,17 </a:t>
                </a:r>
                <a14:m>
                  <m:oMath xmlns:m="http://schemas.openxmlformats.org/officeDocument/2006/math">
                    <m:r>
                      <a:rPr lang="el-GR" altLang="el-GR" sz="2400" b="0" i="0" smtClean="0">
                        <a:latin typeface="Cambria Math"/>
                      </a:rPr>
                      <m:t>(</m:t>
                    </m:r>
                    <m:f>
                      <m:fPr>
                        <m:ctrlPr>
                          <a:rPr lang="el-GR" altLang="el-GR" sz="2400" i="1" smtClean="0">
                            <a:latin typeface="Cambria Math" panose="02040503050406030204" pitchFamily="18" charset="0"/>
                          </a:rPr>
                        </m:ctrlPr>
                      </m:fPr>
                      <m:num>
                        <m:r>
                          <a:rPr lang="el-GR" altLang="el-GR" sz="2400" b="0" i="1" smtClean="0">
                            <a:latin typeface="Cambria Math"/>
                          </a:rPr>
                          <m:t>10.000</m:t>
                        </m:r>
                      </m:num>
                      <m:den>
                        <m:sSup>
                          <m:sSupPr>
                            <m:ctrlPr>
                              <a:rPr lang="el-GR" altLang="el-GR" sz="2400" i="1" smtClean="0">
                                <a:latin typeface="Cambria Math" panose="02040503050406030204" pitchFamily="18" charset="0"/>
                              </a:rPr>
                            </m:ctrlPr>
                          </m:sSupPr>
                          <m:e>
                            <m:r>
                              <a:rPr lang="el-GR" altLang="el-GR" sz="2400" b="0" i="1" smtClean="0">
                                <a:latin typeface="Cambria Math"/>
                              </a:rPr>
                              <m:t>1,05</m:t>
                            </m:r>
                          </m:e>
                          <m:sup>
                            <m:r>
                              <a:rPr lang="el-GR" altLang="el-GR" sz="2400" b="0" i="1" smtClean="0">
                                <a:latin typeface="Cambria Math"/>
                              </a:rPr>
                              <m:t>15</m:t>
                            </m:r>
                          </m:sup>
                        </m:sSup>
                      </m:den>
                    </m:f>
                    <m:r>
                      <a:rPr lang="el-GR" altLang="el-GR" sz="2400" b="0" i="1" smtClean="0">
                        <a:latin typeface="Cambria Math"/>
                      </a:rPr>
                      <m:t>)</m:t>
                    </m:r>
                  </m:oMath>
                </a14:m>
                <a:r>
                  <a:rPr lang="el-GR" altLang="el-GR" sz="2400" dirty="0"/>
                  <a:t>.</a:t>
                </a:r>
              </a:p>
              <a:p>
                <a:pPr marR="0" algn="just"/>
                <a:r>
                  <a:rPr lang="el-GR" altLang="el-GR" sz="2400" dirty="0"/>
                  <a:t>Άρα, είναι καλύτερα να πάρω σήμερα € 5.000 και στο χέρι, παρά € 10.000 μετά από 15 χρόνια.</a:t>
                </a:r>
              </a:p>
            </p:txBody>
          </p:sp>
        </mc:Choice>
        <mc:Fallback xmlns="">
          <p:sp>
            <p:nvSpPr>
              <p:cNvPr id="11272" name="Υπότιτλος 2"/>
              <p:cNvSpPr>
                <a:spLocks noGrp="1" noRot="1" noChangeAspect="1" noMove="1" noResize="1" noEditPoints="1" noAdjustHandles="1" noChangeArrowheads="1" noChangeShapeType="1" noTextEdit="1"/>
              </p:cNvSpPr>
              <p:nvPr>
                <p:ph type="subTitle" idx="1"/>
              </p:nvPr>
            </p:nvSpPr>
            <p:spPr>
              <a:xfrm>
                <a:off x="611188" y="1718772"/>
                <a:ext cx="7854950" cy="3690492"/>
              </a:xfrm>
              <a:blipFill rotWithShape="1">
                <a:blip r:embed="rId3"/>
                <a:stretch>
                  <a:fillRect l="-2327" t="-1322" r="-2095"/>
                </a:stretch>
              </a:blipFill>
            </p:spPr>
            <p:txBody>
              <a:bodyPr/>
              <a:lstStyle/>
              <a:p>
                <a:r>
                  <a:rPr lang="el-GR">
                    <a:noFill/>
                  </a:rPr>
                  <a:t> </a:t>
                </a:r>
              </a:p>
            </p:txBody>
          </p:sp>
        </mc:Fallback>
      </mc:AlternateContent>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34</a:t>
            </a:r>
          </a:p>
        </p:txBody>
      </p:sp>
    </p:spTree>
    <p:extLst>
      <p:ext uri="{BB962C8B-B14F-4D97-AF65-F5344CB8AC3E}">
        <p14:creationId xmlns:p14="http://schemas.microsoft.com/office/powerpoint/2010/main" val="263249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fontScale="90000"/>
          </a:bodyPr>
          <a:lstStyle/>
          <a:p>
            <a:pPr algn="ctr" fontAlgn="auto">
              <a:spcAft>
                <a:spcPts val="0"/>
              </a:spcAft>
              <a:defRPr/>
            </a:pPr>
            <a:r>
              <a:rPr lang="el-GR" sz="3200" dirty="0">
                <a:solidFill>
                  <a:schemeClr val="accent3">
                    <a:lumMod val="40000"/>
                    <a:lumOff val="60000"/>
                  </a:schemeClr>
                </a:solidFill>
                <a:latin typeface="+mn-lt"/>
              </a:rPr>
              <a:t>Η διάσταση του χρόνου</a:t>
            </a:r>
            <a:br>
              <a:rPr lang="el-GR" sz="3200" dirty="0">
                <a:solidFill>
                  <a:schemeClr val="accent3">
                    <a:lumMod val="40000"/>
                    <a:lumOff val="60000"/>
                  </a:schemeClr>
                </a:solidFill>
                <a:latin typeface="+mn-lt"/>
              </a:rPr>
            </a:br>
            <a:r>
              <a:rPr lang="el-GR" sz="3200" dirty="0">
                <a:solidFill>
                  <a:schemeClr val="accent3">
                    <a:lumMod val="40000"/>
                    <a:lumOff val="60000"/>
                  </a:schemeClr>
                </a:solidFill>
                <a:latin typeface="+mn-lt"/>
              </a:rPr>
              <a:t>στις οικονομικές καταστάσεις</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Όταν συντάσσονται οι οικονομικές καταστάσεις, θα πρέπει να λαμβάνεται υπόψη το στοιχείο του χρόνου, προκειμένου τα διάφορα ποσά να καταστούν συγκρίσιμα.</a:t>
            </a:r>
          </a:p>
          <a:p>
            <a:pPr marR="0" algn="just"/>
            <a:r>
              <a:rPr lang="el-GR" altLang="el-GR" sz="2400" dirty="0"/>
              <a:t>Εξαίρεση αποτελούν απαιτήσεις και υποχρεώσεις που λήγουν το πολύ σε ένα χρόνο.</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35</a:t>
            </a:r>
          </a:p>
        </p:txBody>
      </p:sp>
    </p:spTree>
    <p:extLst>
      <p:ext uri="{BB962C8B-B14F-4D97-AF65-F5344CB8AC3E}">
        <p14:creationId xmlns:p14="http://schemas.microsoft.com/office/powerpoint/2010/main" val="42696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908664"/>
            <a:ext cx="8640000" cy="859523"/>
          </a:xfrm>
        </p:spPr>
        <p:txBody>
          <a:bodyPr wrap="none" rIns="0" anchor="ctr">
            <a:noAutofit/>
          </a:bodyPr>
          <a:lstStyle/>
          <a:p>
            <a:pPr algn="ctr" fontAlgn="auto">
              <a:spcAft>
                <a:spcPts val="0"/>
              </a:spcAft>
              <a:defRPr/>
            </a:pPr>
            <a:r>
              <a:rPr lang="el-GR" sz="3200" dirty="0">
                <a:solidFill>
                  <a:schemeClr val="accent3">
                    <a:lumMod val="40000"/>
                    <a:lumOff val="60000"/>
                  </a:schemeClr>
                </a:solidFill>
                <a:latin typeface="+mn-lt"/>
              </a:rPr>
              <a:t>Η εμπορική επιχείρηση </a:t>
            </a:r>
            <a:r>
              <a:rPr lang="el-GR" sz="2400" dirty="0">
                <a:solidFill>
                  <a:schemeClr val="accent3">
                    <a:lumMod val="40000"/>
                    <a:lumOff val="60000"/>
                  </a:schemeClr>
                </a:solidFill>
                <a:latin typeface="+mn-lt"/>
              </a:rPr>
              <a:t>(συνέχεια)</a:t>
            </a:r>
          </a:p>
        </p:txBody>
      </p:sp>
      <p:sp>
        <p:nvSpPr>
          <p:cNvPr id="12296" name="Υπότιτλος 2"/>
          <p:cNvSpPr>
            <a:spLocks noGrp="1"/>
          </p:cNvSpPr>
          <p:nvPr>
            <p:ph type="subTitle" idx="1"/>
          </p:nvPr>
        </p:nvSpPr>
        <p:spPr>
          <a:xfrm>
            <a:off x="611188" y="1808784"/>
            <a:ext cx="7854950" cy="4176712"/>
          </a:xfrm>
        </p:spPr>
        <p:txBody>
          <a:bodyPr>
            <a:normAutofit/>
          </a:bodyPr>
          <a:lstStyle/>
          <a:p>
            <a:pPr marL="215900" marR="0" algn="just">
              <a:buClr>
                <a:srgbClr val="002060"/>
              </a:buClr>
            </a:pPr>
            <a:r>
              <a:rPr lang="el-GR" altLang="el-GR" sz="2000" dirty="0">
                <a:solidFill>
                  <a:srgbClr val="002060"/>
                </a:solidFill>
              </a:rPr>
              <a:t>γ. Πώληση του συνόλου των εμπορευμάτων με κέρδος</a:t>
            </a: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p:txBody>
      </p:sp>
      <p:cxnSp>
        <p:nvCxnSpPr>
          <p:cNvPr id="5" name="Ευθεία γραμμή σύνδεσης 4"/>
          <p:cNvCxnSpPr/>
          <p:nvPr/>
        </p:nvCxnSpPr>
        <p:spPr>
          <a:xfrm>
            <a:off x="252413" y="1808784"/>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292"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a:t>
            </a:r>
          </a:p>
        </p:txBody>
      </p:sp>
      <p:graphicFrame>
        <p:nvGraphicFramePr>
          <p:cNvPr id="14" name="Πίνακας 13"/>
          <p:cNvGraphicFramePr>
            <a:graphicFrameLocks noGrp="1"/>
          </p:cNvGraphicFramePr>
          <p:nvPr>
            <p:extLst>
              <p:ext uri="{D42A27DB-BD31-4B8C-83A1-F6EECF244321}">
                <p14:modId xmlns:p14="http://schemas.microsoft.com/office/powerpoint/2010/main" val="3676286130"/>
              </p:ext>
            </p:extLst>
          </p:nvPr>
        </p:nvGraphicFramePr>
        <p:xfrm>
          <a:off x="1004825" y="2237260"/>
          <a:ext cx="7200000" cy="1112520"/>
        </p:xfrm>
        <a:graphic>
          <a:graphicData uri="http://schemas.openxmlformats.org/drawingml/2006/table">
            <a:tbl>
              <a:tblPr>
                <a:tableStyleId>{0E3FDE45-AF77-4B5C-9715-49D594BDF05E}</a:tableStyleId>
              </a:tblPr>
              <a:tblGrid>
                <a:gridCol w="686791">
                  <a:extLst>
                    <a:ext uri="{9D8B030D-6E8A-4147-A177-3AD203B41FA5}">
                      <a16:colId xmlns:a16="http://schemas.microsoft.com/office/drawing/2014/main" val="20000"/>
                    </a:ext>
                  </a:extLst>
                </a:gridCol>
                <a:gridCol w="3600480">
                  <a:extLst>
                    <a:ext uri="{9D8B030D-6E8A-4147-A177-3AD203B41FA5}">
                      <a16:colId xmlns:a16="http://schemas.microsoft.com/office/drawing/2014/main" val="20001"/>
                    </a:ext>
                  </a:extLst>
                </a:gridCol>
                <a:gridCol w="1440192">
                  <a:extLst>
                    <a:ext uri="{9D8B030D-6E8A-4147-A177-3AD203B41FA5}">
                      <a16:colId xmlns:a16="http://schemas.microsoft.com/office/drawing/2014/main" val="20002"/>
                    </a:ext>
                  </a:extLst>
                </a:gridCol>
                <a:gridCol w="1472537">
                  <a:extLst>
                    <a:ext uri="{9D8B030D-6E8A-4147-A177-3AD203B41FA5}">
                      <a16:colId xmlns:a16="http://schemas.microsoft.com/office/drawing/2014/main" val="20003"/>
                    </a:ext>
                  </a:extLst>
                </a:gridCol>
              </a:tblGrid>
              <a:tr h="370840">
                <a:tc>
                  <a:txBody>
                    <a:bodyPr/>
                    <a:lstStyle/>
                    <a:p>
                      <a:r>
                        <a:rPr lang="el-GR" sz="1600" dirty="0"/>
                        <a:t>Χ</a:t>
                      </a:r>
                    </a:p>
                  </a:txBody>
                  <a:tcPr/>
                </a:tc>
                <a:tc>
                  <a:txBody>
                    <a:bodyPr/>
                    <a:lstStyle/>
                    <a:p>
                      <a:r>
                        <a:rPr lang="el-GR" sz="1600" dirty="0"/>
                        <a:t>Ταμείο</a:t>
                      </a:r>
                    </a:p>
                  </a:txBody>
                  <a:tcPr/>
                </a:tc>
                <a:tc>
                  <a:txBody>
                    <a:bodyPr/>
                    <a:lstStyle/>
                    <a:p>
                      <a:pPr algn="r"/>
                      <a:r>
                        <a:rPr lang="el-GR" sz="1600" dirty="0"/>
                        <a:t>30.000</a:t>
                      </a:r>
                    </a:p>
                  </a:txBody>
                  <a:tcPr/>
                </a:tc>
                <a:tc>
                  <a:txBody>
                    <a:bodyPr/>
                    <a:lstStyle/>
                    <a:p>
                      <a:pPr algn="r"/>
                      <a:endParaRPr lang="el-GR" sz="1600" dirty="0"/>
                    </a:p>
                  </a:txBody>
                  <a:tcPr/>
                </a:tc>
                <a:extLst>
                  <a:ext uri="{0D108BD9-81ED-4DB2-BD59-A6C34878D82A}">
                    <a16:rowId xmlns:a16="http://schemas.microsoft.com/office/drawing/2014/main" val="10000"/>
                  </a:ext>
                </a:extLst>
              </a:tr>
              <a:tr h="370840">
                <a:tc>
                  <a:txBody>
                    <a:bodyPr/>
                    <a:lstStyle/>
                    <a:p>
                      <a:r>
                        <a:rPr lang="el-GR" sz="1600" dirty="0"/>
                        <a:t>Π</a:t>
                      </a:r>
                    </a:p>
                  </a:txBody>
                  <a:tcPr/>
                </a:tc>
                <a:tc>
                  <a:txBody>
                    <a:bodyPr/>
                    <a:lstStyle/>
                    <a:p>
                      <a:pPr algn="l"/>
                      <a:r>
                        <a:rPr lang="el-GR" sz="1600" dirty="0"/>
                        <a:t>Εμπορεύματα</a:t>
                      </a:r>
                    </a:p>
                  </a:txBody>
                  <a:tcPr/>
                </a:tc>
                <a:tc>
                  <a:txBody>
                    <a:bodyPr/>
                    <a:lstStyle/>
                    <a:p>
                      <a:pPr algn="r"/>
                      <a:endParaRPr lang="el-GR" sz="1600" dirty="0"/>
                    </a:p>
                  </a:txBody>
                  <a:tcPr/>
                </a:tc>
                <a:tc>
                  <a:txBody>
                    <a:bodyPr/>
                    <a:lstStyle/>
                    <a:p>
                      <a:pPr algn="r"/>
                      <a:r>
                        <a:rPr lang="el-GR" sz="1600" dirty="0"/>
                        <a:t>20.000</a:t>
                      </a:r>
                    </a:p>
                  </a:txBody>
                  <a:tcPr/>
                </a:tc>
                <a:extLst>
                  <a:ext uri="{0D108BD9-81ED-4DB2-BD59-A6C34878D82A}">
                    <a16:rowId xmlns:a16="http://schemas.microsoft.com/office/drawing/2014/main" val="10001"/>
                  </a:ext>
                </a:extLst>
              </a:tr>
              <a:tr h="370840">
                <a:tc>
                  <a:txBody>
                    <a:bodyPr/>
                    <a:lstStyle/>
                    <a:p>
                      <a:r>
                        <a:rPr lang="el-GR" sz="1600" dirty="0"/>
                        <a:t>Π</a:t>
                      </a:r>
                    </a:p>
                  </a:txBody>
                  <a:tcPr/>
                </a:tc>
                <a:tc>
                  <a:txBody>
                    <a:bodyPr/>
                    <a:lstStyle/>
                    <a:p>
                      <a:pPr algn="l"/>
                      <a:r>
                        <a:rPr lang="el-GR" sz="1600" dirty="0"/>
                        <a:t>Κεφάλαιο</a:t>
                      </a:r>
                    </a:p>
                  </a:txBody>
                  <a:tcPr/>
                </a:tc>
                <a:tc>
                  <a:txBody>
                    <a:bodyPr/>
                    <a:lstStyle/>
                    <a:p>
                      <a:pPr algn="r"/>
                      <a:endParaRPr lang="el-GR" sz="1600" dirty="0"/>
                    </a:p>
                  </a:txBody>
                  <a:tcPr/>
                </a:tc>
                <a:tc>
                  <a:txBody>
                    <a:bodyPr/>
                    <a:lstStyle/>
                    <a:p>
                      <a:pPr algn="r"/>
                      <a:r>
                        <a:rPr lang="el-GR" sz="1600" dirty="0"/>
                        <a:t>10.000</a:t>
                      </a:r>
                    </a:p>
                  </a:txBody>
                  <a:tcPr/>
                </a:tc>
                <a:extLst>
                  <a:ext uri="{0D108BD9-81ED-4DB2-BD59-A6C34878D82A}">
                    <a16:rowId xmlns:a16="http://schemas.microsoft.com/office/drawing/2014/main" val="10002"/>
                  </a:ext>
                </a:extLst>
              </a:tr>
            </a:tbl>
          </a:graphicData>
        </a:graphic>
      </p:graphicFrame>
      <p:graphicFrame>
        <p:nvGraphicFramePr>
          <p:cNvPr id="15" name="Πίνακας 14"/>
          <p:cNvGraphicFramePr>
            <a:graphicFrameLocks noGrp="1"/>
          </p:cNvGraphicFramePr>
          <p:nvPr>
            <p:extLst>
              <p:ext uri="{D42A27DB-BD31-4B8C-83A1-F6EECF244321}">
                <p14:modId xmlns:p14="http://schemas.microsoft.com/office/powerpoint/2010/main" val="2576163918"/>
              </p:ext>
            </p:extLst>
          </p:nvPr>
        </p:nvGraphicFramePr>
        <p:xfrm>
          <a:off x="972000" y="3519012"/>
          <a:ext cx="7200000" cy="15646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980264">
                  <a:extLst>
                    <a:ext uri="{9D8B030D-6E8A-4147-A177-3AD203B41FA5}">
                      <a16:colId xmlns:a16="http://schemas.microsoft.com/office/drawing/2014/main" val="20002"/>
                    </a:ext>
                  </a:extLst>
                </a:gridCol>
                <a:gridCol w="1619736">
                  <a:extLst>
                    <a:ext uri="{9D8B030D-6E8A-4147-A177-3AD203B41FA5}">
                      <a16:colId xmlns:a16="http://schemas.microsoft.com/office/drawing/2014/main" val="20003"/>
                    </a:ext>
                  </a:extLst>
                </a:gridCol>
              </a:tblGrid>
              <a:tr h="370840">
                <a:tc>
                  <a:txBody>
                    <a:bodyPr/>
                    <a:lstStyle/>
                    <a:p>
                      <a:r>
                        <a:rPr lang="el-GR" sz="1600" dirty="0"/>
                        <a:t>Ενεργητικό</a:t>
                      </a:r>
                    </a:p>
                  </a:txBody>
                  <a:tcPr>
                    <a:lnL w="12700" cmpd="sng">
                      <a:noFill/>
                    </a:lnL>
                    <a:lnR w="127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l-GR" sz="1600" dirty="0"/>
                        <a:t>Ισολογισμός</a:t>
                      </a: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l-GR" dirty="0"/>
                    </a:p>
                  </a:txBody>
                  <a:tcPr>
                    <a:lnL w="381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Παθητικό</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l-GR" sz="1600" dirty="0"/>
                        <a:t>Ταμείο</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110.000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Κεφάλαιο</a:t>
                      </a:r>
                    </a:p>
                    <a:p>
                      <a:pPr marL="285750" indent="-285750">
                        <a:buFont typeface="Arial" panose="020B0604020202020204" pitchFamily="34" charset="0"/>
                        <a:buChar char="•"/>
                      </a:pPr>
                      <a:r>
                        <a:rPr lang="el-GR" sz="1600" dirty="0"/>
                        <a:t>αρχικό	100.000</a:t>
                      </a:r>
                    </a:p>
                    <a:p>
                      <a:pPr marL="285750" indent="-285750">
                        <a:buFont typeface="Arial" panose="020B0604020202020204" pitchFamily="34" charset="0"/>
                        <a:buChar char="•"/>
                      </a:pPr>
                      <a:r>
                        <a:rPr lang="el-GR" sz="1600" dirty="0"/>
                        <a:t>κέρδη	</a:t>
                      </a:r>
                      <a:r>
                        <a:rPr lang="el-GR" sz="1600" u="sng" dirty="0"/>
                        <a:t>10.000</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110.000</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1600" dirty="0"/>
                        <a:t>Σύνολο</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110.000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l-GR" sz="1600" dirty="0"/>
                        <a:t>	Σύνολο</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110.000</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17" name="Ευθεία γραμμή σύνδεσης 16"/>
          <p:cNvCxnSpPr/>
          <p:nvPr/>
        </p:nvCxnSpPr>
        <p:spPr>
          <a:xfrm>
            <a:off x="7506468" y="4599156"/>
            <a:ext cx="5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60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Το χρήμα σε φυσική και λογιστική μορφή</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Εισπράξεις και πληρωμές μεγάλων ποσών γίνονται με μεταφορές ποσών από έναν τραπεζικό λογαριασμό σε άλλο (λογιστικό χρήμα).</a:t>
            </a:r>
          </a:p>
          <a:p>
            <a:pPr marR="0" algn="just"/>
            <a:r>
              <a:rPr lang="el-GR" altLang="el-GR" sz="2400" dirty="0"/>
              <a:t>Σε μια προσπάθεια σύλληψης της φορολογητέας ύλης, η χρήση λογιστικού χρήματος επιβάλλεται ολοένα και για χαμηλότερα ποσά συναλλαγών.</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36</a:t>
            </a:r>
          </a:p>
        </p:txBody>
      </p:sp>
    </p:spTree>
    <p:extLst>
      <p:ext uri="{BB962C8B-B14F-4D97-AF65-F5344CB8AC3E}">
        <p14:creationId xmlns:p14="http://schemas.microsoft.com/office/powerpoint/2010/main" val="274227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fontScale="90000"/>
          </a:bodyPr>
          <a:lstStyle/>
          <a:p>
            <a:pPr algn="ctr" fontAlgn="auto">
              <a:spcAft>
                <a:spcPts val="0"/>
              </a:spcAft>
              <a:defRPr/>
            </a:pPr>
            <a:r>
              <a:rPr lang="el-GR" sz="3200" dirty="0">
                <a:solidFill>
                  <a:schemeClr val="accent3">
                    <a:lumMod val="40000"/>
                    <a:lumOff val="60000"/>
                  </a:schemeClr>
                </a:solidFill>
                <a:latin typeface="+mn-lt"/>
              </a:rPr>
              <a:t>Οι λογαριασμοί «ταμείο»</a:t>
            </a:r>
            <a:br>
              <a:rPr lang="el-GR" sz="3200" dirty="0">
                <a:solidFill>
                  <a:schemeClr val="accent3">
                    <a:lumMod val="40000"/>
                    <a:lumOff val="60000"/>
                  </a:schemeClr>
                </a:solidFill>
                <a:latin typeface="+mn-lt"/>
              </a:rPr>
            </a:br>
            <a:r>
              <a:rPr lang="el-GR" sz="3200" dirty="0">
                <a:solidFill>
                  <a:schemeClr val="accent3">
                    <a:lumMod val="40000"/>
                    <a:lumOff val="60000"/>
                  </a:schemeClr>
                </a:solidFill>
                <a:latin typeface="+mn-lt"/>
              </a:rPr>
              <a:t>και «καταθέσεις σε τράπεζες»</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Το λογαριασμό «ταμείο» τον χρησιμοποιούμε όταν λαμβάνουν χώρα συναλλαγές σε φυσικό χρήμα. Αντίθετα, όταν οι συναλλαγές γίνονται σε λογιστικό χρήμα, χρησιμοποιούμε το λογαριασμό «καταθέσεις σε τράπεζες».</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37</a:t>
            </a:r>
          </a:p>
        </p:txBody>
      </p:sp>
    </p:spTree>
    <p:extLst>
      <p:ext uri="{BB962C8B-B14F-4D97-AF65-F5344CB8AC3E}">
        <p14:creationId xmlns:p14="http://schemas.microsoft.com/office/powerpoint/2010/main" val="3886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Η επιταγή</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Εκτός από τη διατραπεζική μεταφορά ποσών από έναν λογαριασμό σε άλλο, ένα άλλο σημαντικό μέσο πληρωμών είναι και η επιταγή. Ο εκδότης της επιταγής πρέπει να διαθέτει το απαραίτητο ποσό σε τραπεζικό λογαριασμό για την άμεση πληρωμή της επιταγής. Αν η ημερομηνία πληρωμής της επιταγής είναι μεταγενέστερη της ημερομηνίας έκδοσης, τότε η επιταγή λειτουργεί ως μέσο πίστωσης.</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38</a:t>
            </a:r>
          </a:p>
        </p:txBody>
      </p:sp>
    </p:spTree>
    <p:extLst>
      <p:ext uri="{BB962C8B-B14F-4D97-AF65-F5344CB8AC3E}">
        <p14:creationId xmlns:p14="http://schemas.microsoft.com/office/powerpoint/2010/main" val="37942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Η συναλλαγματική</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Είναι μέσο πίστωσης με το οποίο ο εκδότης και πιστωτής δίνει εντολή στον αποδέκτη και οφειλέτη να πληρώσει στον ίδιο (τον εκδότη) ή σε πρόσωπο που αυτός θα υποδείξει ορισμένο χρηματικό ποσό σε ορισμένο τόπο και χρόνο.</a:t>
            </a:r>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39</a:t>
            </a:r>
          </a:p>
        </p:txBody>
      </p:sp>
    </p:spTree>
    <p:extLst>
      <p:ext uri="{BB962C8B-B14F-4D97-AF65-F5344CB8AC3E}">
        <p14:creationId xmlns:p14="http://schemas.microsoft.com/office/powerpoint/2010/main" val="87355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638628"/>
            <a:ext cx="8640000" cy="859523"/>
          </a:xfrm>
        </p:spPr>
        <p:txBody>
          <a:bodyPr wrap="none" rIns="0" anchor="ctr">
            <a:normAutofit/>
          </a:bodyPr>
          <a:lstStyle/>
          <a:p>
            <a:pPr algn="ctr" fontAlgn="auto">
              <a:spcAft>
                <a:spcPts val="0"/>
              </a:spcAft>
              <a:defRPr/>
            </a:pPr>
            <a:r>
              <a:rPr lang="el-GR" sz="3200" dirty="0">
                <a:solidFill>
                  <a:schemeClr val="accent3">
                    <a:lumMod val="40000"/>
                    <a:lumOff val="60000"/>
                  </a:schemeClr>
                </a:solidFill>
                <a:latin typeface="+mn-lt"/>
              </a:rPr>
              <a:t>Ο ανοιχτός (αλληλόχρεος) λογαριασμός</a:t>
            </a:r>
          </a:p>
        </p:txBody>
      </p:sp>
      <p:sp>
        <p:nvSpPr>
          <p:cNvPr id="11272" name="Υπότιτλος 2"/>
          <p:cNvSpPr>
            <a:spLocks noGrp="1"/>
          </p:cNvSpPr>
          <p:nvPr>
            <p:ph type="subTitle" idx="1"/>
          </p:nvPr>
        </p:nvSpPr>
        <p:spPr>
          <a:xfrm>
            <a:off x="611188" y="1718772"/>
            <a:ext cx="7854950" cy="3690492"/>
          </a:xfrm>
        </p:spPr>
        <p:txBody>
          <a:bodyPr>
            <a:normAutofit/>
          </a:bodyPr>
          <a:lstStyle/>
          <a:p>
            <a:pPr marR="0" algn="just"/>
            <a:r>
              <a:rPr lang="el-GR" altLang="el-GR" sz="2400" dirty="0"/>
              <a:t>Πρόκειται γιο το λογαριασμό που λειτουργεί μεταξύ δύο εμπόρων, οι οποίοι έχουν μεταξύ τους σειρά αμοιβαίων συναλλαγών. Το ποσό που προκύπτει από το περιοδικό κλείσιμο του λογαριασμού αποτελεί  το ποσό απαίτησης ή υποχρέωσης και όχι κάθε </a:t>
            </a:r>
            <a:r>
              <a:rPr lang="el-GR" altLang="el-GR" sz="2400"/>
              <a:t>κονδύλιο χωριστά. </a:t>
            </a:r>
            <a:endParaRPr lang="el-GR" altLang="el-GR" sz="2400" dirty="0"/>
          </a:p>
        </p:txBody>
      </p:sp>
      <p:cxnSp>
        <p:nvCxnSpPr>
          <p:cNvPr id="5" name="Ευθεία γραμμή σύνδεσης 4"/>
          <p:cNvCxnSpPr/>
          <p:nvPr/>
        </p:nvCxnSpPr>
        <p:spPr>
          <a:xfrm>
            <a:off x="252413" y="1628760"/>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a:t>40</a:t>
            </a:r>
            <a:endParaRPr lang="el-GR" sz="2400" b="1" dirty="0"/>
          </a:p>
        </p:txBody>
      </p:sp>
    </p:spTree>
    <p:extLst>
      <p:ext uri="{BB962C8B-B14F-4D97-AF65-F5344CB8AC3E}">
        <p14:creationId xmlns:p14="http://schemas.microsoft.com/office/powerpoint/2010/main" val="35400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908664"/>
            <a:ext cx="8640000" cy="859523"/>
          </a:xfrm>
        </p:spPr>
        <p:txBody>
          <a:bodyPr wrap="none" rIns="0" anchor="ctr">
            <a:noAutofit/>
          </a:bodyPr>
          <a:lstStyle/>
          <a:p>
            <a:pPr algn="ctr" fontAlgn="auto">
              <a:spcAft>
                <a:spcPts val="0"/>
              </a:spcAft>
              <a:defRPr/>
            </a:pPr>
            <a:r>
              <a:rPr lang="el-GR" sz="3200" dirty="0">
                <a:solidFill>
                  <a:schemeClr val="accent3">
                    <a:lumMod val="40000"/>
                    <a:lumOff val="60000"/>
                  </a:schemeClr>
                </a:solidFill>
                <a:latin typeface="+mn-lt"/>
              </a:rPr>
              <a:t>Η εμπορική επιχείρηση </a:t>
            </a:r>
            <a:r>
              <a:rPr lang="el-GR" sz="2400" dirty="0">
                <a:solidFill>
                  <a:schemeClr val="accent3">
                    <a:lumMod val="40000"/>
                    <a:lumOff val="60000"/>
                  </a:schemeClr>
                </a:solidFill>
                <a:latin typeface="+mn-lt"/>
              </a:rPr>
              <a:t>(συνέχεια)</a:t>
            </a:r>
          </a:p>
        </p:txBody>
      </p:sp>
      <p:sp>
        <p:nvSpPr>
          <p:cNvPr id="12296" name="Υπότιτλος 2"/>
          <p:cNvSpPr>
            <a:spLocks noGrp="1"/>
          </p:cNvSpPr>
          <p:nvPr>
            <p:ph type="subTitle" idx="1"/>
          </p:nvPr>
        </p:nvSpPr>
        <p:spPr>
          <a:xfrm>
            <a:off x="611188" y="1808784"/>
            <a:ext cx="7854950" cy="4176712"/>
          </a:xfrm>
        </p:spPr>
        <p:txBody>
          <a:bodyPr>
            <a:normAutofit/>
          </a:bodyPr>
          <a:lstStyle/>
          <a:p>
            <a:pPr marL="215900" marR="0" algn="just">
              <a:buClr>
                <a:srgbClr val="002060"/>
              </a:buClr>
            </a:pPr>
            <a:r>
              <a:rPr lang="el-GR" altLang="el-GR" sz="2000" dirty="0">
                <a:solidFill>
                  <a:srgbClr val="002060"/>
                </a:solidFill>
              </a:rPr>
              <a:t>δ. Πώληση του συνόλου των εμπορευμάτων με ζημία</a:t>
            </a: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p:txBody>
      </p:sp>
      <p:cxnSp>
        <p:nvCxnSpPr>
          <p:cNvPr id="5" name="Ευθεία γραμμή σύνδεσης 4"/>
          <p:cNvCxnSpPr/>
          <p:nvPr/>
        </p:nvCxnSpPr>
        <p:spPr>
          <a:xfrm>
            <a:off x="252413" y="1808784"/>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292"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4</a:t>
            </a:r>
          </a:p>
        </p:txBody>
      </p:sp>
      <p:graphicFrame>
        <p:nvGraphicFramePr>
          <p:cNvPr id="14" name="Πίνακας 13"/>
          <p:cNvGraphicFramePr>
            <a:graphicFrameLocks noGrp="1"/>
          </p:cNvGraphicFramePr>
          <p:nvPr>
            <p:extLst>
              <p:ext uri="{D42A27DB-BD31-4B8C-83A1-F6EECF244321}">
                <p14:modId xmlns:p14="http://schemas.microsoft.com/office/powerpoint/2010/main" val="2236282496"/>
              </p:ext>
            </p:extLst>
          </p:nvPr>
        </p:nvGraphicFramePr>
        <p:xfrm>
          <a:off x="1004825" y="2237260"/>
          <a:ext cx="7200000" cy="1112520"/>
        </p:xfrm>
        <a:graphic>
          <a:graphicData uri="http://schemas.openxmlformats.org/drawingml/2006/table">
            <a:tbl>
              <a:tblPr>
                <a:tableStyleId>{0E3FDE45-AF77-4B5C-9715-49D594BDF05E}</a:tableStyleId>
              </a:tblPr>
              <a:tblGrid>
                <a:gridCol w="686791">
                  <a:extLst>
                    <a:ext uri="{9D8B030D-6E8A-4147-A177-3AD203B41FA5}">
                      <a16:colId xmlns:a16="http://schemas.microsoft.com/office/drawing/2014/main" val="20000"/>
                    </a:ext>
                  </a:extLst>
                </a:gridCol>
                <a:gridCol w="3600480">
                  <a:extLst>
                    <a:ext uri="{9D8B030D-6E8A-4147-A177-3AD203B41FA5}">
                      <a16:colId xmlns:a16="http://schemas.microsoft.com/office/drawing/2014/main" val="20001"/>
                    </a:ext>
                  </a:extLst>
                </a:gridCol>
                <a:gridCol w="1440192">
                  <a:extLst>
                    <a:ext uri="{9D8B030D-6E8A-4147-A177-3AD203B41FA5}">
                      <a16:colId xmlns:a16="http://schemas.microsoft.com/office/drawing/2014/main" val="20002"/>
                    </a:ext>
                  </a:extLst>
                </a:gridCol>
                <a:gridCol w="1472537">
                  <a:extLst>
                    <a:ext uri="{9D8B030D-6E8A-4147-A177-3AD203B41FA5}">
                      <a16:colId xmlns:a16="http://schemas.microsoft.com/office/drawing/2014/main" val="20003"/>
                    </a:ext>
                  </a:extLst>
                </a:gridCol>
              </a:tblGrid>
              <a:tr h="370840">
                <a:tc>
                  <a:txBody>
                    <a:bodyPr/>
                    <a:lstStyle/>
                    <a:p>
                      <a:r>
                        <a:rPr lang="el-GR" sz="1600" dirty="0"/>
                        <a:t>Χ</a:t>
                      </a:r>
                    </a:p>
                  </a:txBody>
                  <a:tcPr/>
                </a:tc>
                <a:tc>
                  <a:txBody>
                    <a:bodyPr/>
                    <a:lstStyle/>
                    <a:p>
                      <a:r>
                        <a:rPr lang="el-GR" sz="1600" dirty="0"/>
                        <a:t>Ταμείο</a:t>
                      </a:r>
                    </a:p>
                  </a:txBody>
                  <a:tcPr/>
                </a:tc>
                <a:tc>
                  <a:txBody>
                    <a:bodyPr/>
                    <a:lstStyle/>
                    <a:p>
                      <a:pPr algn="r"/>
                      <a:r>
                        <a:rPr lang="el-GR" sz="1600" dirty="0"/>
                        <a:t>12.000</a:t>
                      </a:r>
                    </a:p>
                  </a:txBody>
                  <a:tcPr/>
                </a:tc>
                <a:tc>
                  <a:txBody>
                    <a:bodyPr/>
                    <a:lstStyle/>
                    <a:p>
                      <a:pPr algn="r"/>
                      <a:endParaRPr lang="el-GR" sz="1600" dirty="0"/>
                    </a:p>
                  </a:txBody>
                  <a:tcPr/>
                </a:tc>
                <a:extLst>
                  <a:ext uri="{0D108BD9-81ED-4DB2-BD59-A6C34878D82A}">
                    <a16:rowId xmlns:a16="http://schemas.microsoft.com/office/drawing/2014/main" val="10000"/>
                  </a:ext>
                </a:extLst>
              </a:tr>
              <a:tr h="370840">
                <a:tc>
                  <a:txBody>
                    <a:bodyPr/>
                    <a:lstStyle/>
                    <a:p>
                      <a:r>
                        <a:rPr lang="el-GR" sz="1600" dirty="0"/>
                        <a:t>Χ</a:t>
                      </a:r>
                    </a:p>
                  </a:txBody>
                  <a:tcPr/>
                </a:tc>
                <a:tc>
                  <a:txBody>
                    <a:bodyPr/>
                    <a:lstStyle/>
                    <a:p>
                      <a:pPr algn="l"/>
                      <a:r>
                        <a:rPr lang="el-GR" sz="1600" dirty="0"/>
                        <a:t>Κεφάλαιο</a:t>
                      </a:r>
                    </a:p>
                  </a:txBody>
                  <a:tcPr/>
                </a:tc>
                <a:tc>
                  <a:txBody>
                    <a:bodyPr/>
                    <a:lstStyle/>
                    <a:p>
                      <a:pPr algn="r"/>
                      <a:r>
                        <a:rPr lang="el-GR" sz="1600" dirty="0"/>
                        <a:t>8.000</a:t>
                      </a:r>
                    </a:p>
                  </a:txBody>
                  <a:tcPr/>
                </a:tc>
                <a:tc>
                  <a:txBody>
                    <a:bodyPr/>
                    <a:lstStyle/>
                    <a:p>
                      <a:pPr algn="r"/>
                      <a:endParaRPr lang="el-GR" sz="1600" dirty="0"/>
                    </a:p>
                  </a:txBody>
                  <a:tcPr/>
                </a:tc>
                <a:extLst>
                  <a:ext uri="{0D108BD9-81ED-4DB2-BD59-A6C34878D82A}">
                    <a16:rowId xmlns:a16="http://schemas.microsoft.com/office/drawing/2014/main" val="10001"/>
                  </a:ext>
                </a:extLst>
              </a:tr>
              <a:tr h="370840">
                <a:tc>
                  <a:txBody>
                    <a:bodyPr/>
                    <a:lstStyle/>
                    <a:p>
                      <a:r>
                        <a:rPr lang="el-GR" sz="1600" dirty="0"/>
                        <a:t>Π</a:t>
                      </a:r>
                    </a:p>
                  </a:txBody>
                  <a:tcPr/>
                </a:tc>
                <a:tc>
                  <a:txBody>
                    <a:bodyPr/>
                    <a:lstStyle/>
                    <a:p>
                      <a:pPr algn="l"/>
                      <a:r>
                        <a:rPr lang="el-GR" sz="1600" dirty="0"/>
                        <a:t>Εμπορεύματα</a:t>
                      </a:r>
                    </a:p>
                  </a:txBody>
                  <a:tcPr/>
                </a:tc>
                <a:tc>
                  <a:txBody>
                    <a:bodyPr/>
                    <a:lstStyle/>
                    <a:p>
                      <a:pPr algn="r"/>
                      <a:endParaRPr lang="el-GR" sz="1600" dirty="0"/>
                    </a:p>
                  </a:txBody>
                  <a:tcPr/>
                </a:tc>
                <a:tc>
                  <a:txBody>
                    <a:bodyPr/>
                    <a:lstStyle/>
                    <a:p>
                      <a:pPr algn="r"/>
                      <a:r>
                        <a:rPr lang="el-GR" sz="1600" dirty="0"/>
                        <a:t>20.000</a:t>
                      </a:r>
                    </a:p>
                  </a:txBody>
                  <a:tcPr/>
                </a:tc>
                <a:extLst>
                  <a:ext uri="{0D108BD9-81ED-4DB2-BD59-A6C34878D82A}">
                    <a16:rowId xmlns:a16="http://schemas.microsoft.com/office/drawing/2014/main" val="10002"/>
                  </a:ext>
                </a:extLst>
              </a:tr>
            </a:tbl>
          </a:graphicData>
        </a:graphic>
      </p:graphicFrame>
      <p:graphicFrame>
        <p:nvGraphicFramePr>
          <p:cNvPr id="15" name="Πίνακας 14"/>
          <p:cNvGraphicFramePr>
            <a:graphicFrameLocks noGrp="1"/>
          </p:cNvGraphicFramePr>
          <p:nvPr>
            <p:extLst>
              <p:ext uri="{D42A27DB-BD31-4B8C-83A1-F6EECF244321}">
                <p14:modId xmlns:p14="http://schemas.microsoft.com/office/powerpoint/2010/main" val="2868318283"/>
              </p:ext>
            </p:extLst>
          </p:nvPr>
        </p:nvGraphicFramePr>
        <p:xfrm>
          <a:off x="972000" y="3519012"/>
          <a:ext cx="7200000" cy="15646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980264">
                  <a:extLst>
                    <a:ext uri="{9D8B030D-6E8A-4147-A177-3AD203B41FA5}">
                      <a16:colId xmlns:a16="http://schemas.microsoft.com/office/drawing/2014/main" val="20002"/>
                    </a:ext>
                  </a:extLst>
                </a:gridCol>
                <a:gridCol w="1619736">
                  <a:extLst>
                    <a:ext uri="{9D8B030D-6E8A-4147-A177-3AD203B41FA5}">
                      <a16:colId xmlns:a16="http://schemas.microsoft.com/office/drawing/2014/main" val="20003"/>
                    </a:ext>
                  </a:extLst>
                </a:gridCol>
              </a:tblGrid>
              <a:tr h="370840">
                <a:tc>
                  <a:txBody>
                    <a:bodyPr/>
                    <a:lstStyle/>
                    <a:p>
                      <a:r>
                        <a:rPr lang="el-GR" sz="1600" dirty="0"/>
                        <a:t>Ενεργητικό</a:t>
                      </a:r>
                    </a:p>
                  </a:txBody>
                  <a:tcPr>
                    <a:lnL w="12700" cmpd="sng">
                      <a:noFill/>
                    </a:lnL>
                    <a:lnR w="127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l-GR" sz="1600" dirty="0"/>
                        <a:t>Ισολογισμός</a:t>
                      </a: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l-GR" dirty="0"/>
                    </a:p>
                  </a:txBody>
                  <a:tcPr>
                    <a:lnL w="381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Παθητικό</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l-GR" sz="1600" dirty="0"/>
                        <a:t>Ταμείο</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92.000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Κεφάλαιο</a:t>
                      </a:r>
                    </a:p>
                    <a:p>
                      <a:pPr marL="285750" indent="-285750">
                        <a:buFont typeface="Arial" panose="020B0604020202020204" pitchFamily="34" charset="0"/>
                        <a:buChar char="•"/>
                      </a:pPr>
                      <a:r>
                        <a:rPr lang="el-GR" sz="1600" dirty="0"/>
                        <a:t>αρχικό	100.000</a:t>
                      </a:r>
                    </a:p>
                    <a:p>
                      <a:pPr marL="285750" indent="-285750">
                        <a:buFont typeface="Arial" panose="020B0604020202020204" pitchFamily="34" charset="0"/>
                        <a:buChar char="•"/>
                      </a:pPr>
                      <a:r>
                        <a:rPr lang="el-GR" sz="1600" dirty="0"/>
                        <a:t>ζημίες	</a:t>
                      </a:r>
                      <a:r>
                        <a:rPr lang="el-GR" sz="1600" u="sng" dirty="0"/>
                        <a:t>(8.000)</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92.000</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1600" dirty="0"/>
                        <a:t>Σύνολο</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92.000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l-GR" sz="1600" dirty="0"/>
                        <a:t>	Σύνολο</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92.000</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17" name="Ευθεία γραμμή σύνδεσης 16"/>
          <p:cNvCxnSpPr/>
          <p:nvPr/>
        </p:nvCxnSpPr>
        <p:spPr>
          <a:xfrm>
            <a:off x="7506468" y="4599156"/>
            <a:ext cx="5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6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998676"/>
            <a:ext cx="8640000" cy="859523"/>
          </a:xfrm>
        </p:spPr>
        <p:txBody>
          <a:bodyPr wrap="none" rIns="0" anchor="ctr">
            <a:noAutofit/>
          </a:bodyPr>
          <a:lstStyle/>
          <a:p>
            <a:pPr algn="ctr" fontAlgn="auto">
              <a:spcAft>
                <a:spcPts val="0"/>
              </a:spcAft>
              <a:defRPr/>
            </a:pPr>
            <a:r>
              <a:rPr lang="el-GR" sz="2400" dirty="0">
                <a:solidFill>
                  <a:schemeClr val="accent3">
                    <a:lumMod val="40000"/>
                    <a:lumOff val="60000"/>
                  </a:schemeClr>
                </a:solidFill>
                <a:latin typeface="+mn-lt"/>
              </a:rPr>
              <a:t>Οδηγίες προς τον εκπαιδευτή</a:t>
            </a:r>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149"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420938"/>
            <a:ext cx="7854950" cy="370842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just" fontAlgn="auto">
              <a:spcAft>
                <a:spcPts val="0"/>
              </a:spcAft>
            </a:pPr>
            <a:r>
              <a:rPr lang="el-GR" altLang="el-GR" sz="1800" dirty="0"/>
              <a:t>Επισημαίνονται στους σπουδαστές τα εξής:</a:t>
            </a:r>
          </a:p>
          <a:p>
            <a:pPr marL="342900" marR="0" indent="-342900" algn="just" fontAlgn="auto">
              <a:spcAft>
                <a:spcPts val="0"/>
              </a:spcAft>
              <a:buFont typeface="+mj-lt"/>
              <a:buAutoNum type="arabicPeriod"/>
            </a:pPr>
            <a:r>
              <a:rPr lang="el-GR" altLang="el-GR" sz="1800" dirty="0"/>
              <a:t>Ο λογαριασμός «εμπορεύματα» και γενικά οι λογαριασμοί των αποθεμάτων μπορεί να τηρηθούν και με διαφορετικό τρόπο, που θα γνωρίσουμε στο σχετικό κεφάλαιο 7.</a:t>
            </a:r>
          </a:p>
          <a:p>
            <a:pPr marL="342900" marR="0" indent="-342900" algn="just" fontAlgn="auto">
              <a:spcAft>
                <a:spcPts val="0"/>
              </a:spcAft>
              <a:buFont typeface="+mj-lt"/>
              <a:buAutoNum type="arabicPeriod"/>
            </a:pPr>
            <a:r>
              <a:rPr lang="el-GR" altLang="el-GR" sz="1800" dirty="0"/>
              <a:t>Επειδή οι σπουδαστές δεν έχουν ακόμη γνωρίσει την έννοια των εσόδων και κερδών, χρησιμοποιείται για εκπαιδευτικούς λόγους αντί του λογαριασμού «κέρδη»</a:t>
            </a:r>
            <a:r>
              <a:rPr lang="en-GB" altLang="el-GR" sz="1800" dirty="0"/>
              <a:t> </a:t>
            </a:r>
            <a:r>
              <a:rPr lang="el-GR" altLang="el-GR" sz="1800" dirty="0"/>
              <a:t>ή «ζημίες» ο λογαριασμός «κεφάλαιο».</a:t>
            </a:r>
          </a:p>
          <a:p>
            <a:pPr marL="342900" marR="0" indent="-342900" algn="just" fontAlgn="auto">
              <a:spcAft>
                <a:spcPts val="0"/>
              </a:spcAft>
              <a:buFont typeface="+mj-lt"/>
              <a:buAutoNum type="arabicPeriod"/>
            </a:pPr>
            <a:r>
              <a:rPr lang="el-GR" altLang="el-GR" sz="1800" dirty="0"/>
              <a:t>Παρά το γεγονός ότι προκλήθηκαν ζημίες από την πώληση των εμπορευμάτων, η επιχείρηση εξακολουθεί να βρίσκεται σε ισορροπία, πλην όμως σε χαμηλότερα επίπεδα. Το σύνολο του ενεργητικού μειώθηκε κατά € 8.000 με αντίστοιχη μείωση της καθαρής θέσης.</a:t>
            </a:r>
          </a:p>
          <a:p>
            <a:pPr marL="342900" marR="0" indent="-342900" algn="just" fontAlgn="auto">
              <a:spcAft>
                <a:spcPts val="0"/>
              </a:spcAft>
              <a:buFont typeface="+mj-lt"/>
              <a:buAutoNum type="arabicPeriod"/>
            </a:pPr>
            <a:endParaRPr lang="el-GR" altLang="el-GR"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908664"/>
            <a:ext cx="8640000" cy="859523"/>
          </a:xfrm>
        </p:spPr>
        <p:txBody>
          <a:bodyPr wrap="none" rIns="0" anchor="ctr">
            <a:noAutofit/>
          </a:bodyPr>
          <a:lstStyle/>
          <a:p>
            <a:pPr algn="ctr" fontAlgn="auto">
              <a:spcAft>
                <a:spcPts val="0"/>
              </a:spcAft>
              <a:defRPr/>
            </a:pPr>
            <a:r>
              <a:rPr lang="el-GR" sz="3200" dirty="0">
                <a:solidFill>
                  <a:schemeClr val="accent3">
                    <a:lumMod val="40000"/>
                    <a:lumOff val="60000"/>
                  </a:schemeClr>
                </a:solidFill>
                <a:latin typeface="+mn-lt"/>
              </a:rPr>
              <a:t>Η βιομηχανική επιχείρηση</a:t>
            </a:r>
            <a:endParaRPr lang="el-GR" sz="2400" dirty="0">
              <a:solidFill>
                <a:schemeClr val="accent3">
                  <a:lumMod val="40000"/>
                  <a:lumOff val="60000"/>
                </a:schemeClr>
              </a:solidFill>
              <a:latin typeface="+mn-lt"/>
            </a:endParaRPr>
          </a:p>
        </p:txBody>
      </p:sp>
      <p:sp>
        <p:nvSpPr>
          <p:cNvPr id="12296" name="Υπότιτλος 2"/>
          <p:cNvSpPr>
            <a:spLocks noGrp="1"/>
          </p:cNvSpPr>
          <p:nvPr>
            <p:ph type="subTitle" idx="1"/>
          </p:nvPr>
        </p:nvSpPr>
        <p:spPr>
          <a:xfrm>
            <a:off x="611188" y="1808784"/>
            <a:ext cx="7854950" cy="4176712"/>
          </a:xfrm>
        </p:spPr>
        <p:txBody>
          <a:bodyPr>
            <a:normAutofit/>
          </a:bodyPr>
          <a:lstStyle/>
          <a:p>
            <a:pPr marL="215900" marR="0" algn="just">
              <a:buClr>
                <a:srgbClr val="002060"/>
              </a:buClr>
            </a:pPr>
            <a:r>
              <a:rPr lang="el-GR" altLang="el-GR" sz="2000" dirty="0">
                <a:solidFill>
                  <a:srgbClr val="002060"/>
                </a:solidFill>
              </a:rPr>
              <a:t>Ένας τυπικός ισολογισμός</a:t>
            </a: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a:p>
            <a:pPr marL="215900" marR="0" algn="just">
              <a:buClr>
                <a:srgbClr val="002060"/>
              </a:buClr>
            </a:pPr>
            <a:endParaRPr lang="el-GR" altLang="el-GR" sz="2000" dirty="0">
              <a:solidFill>
                <a:srgbClr val="002060"/>
              </a:solidFill>
            </a:endParaRPr>
          </a:p>
        </p:txBody>
      </p:sp>
      <p:cxnSp>
        <p:nvCxnSpPr>
          <p:cNvPr id="5" name="Ευθεία γραμμή σύνδεσης 4"/>
          <p:cNvCxnSpPr/>
          <p:nvPr/>
        </p:nvCxnSpPr>
        <p:spPr>
          <a:xfrm>
            <a:off x="252413" y="1808784"/>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292"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5</a:t>
            </a:r>
          </a:p>
        </p:txBody>
      </p:sp>
      <p:graphicFrame>
        <p:nvGraphicFramePr>
          <p:cNvPr id="15" name="Πίνακας 14"/>
          <p:cNvGraphicFramePr>
            <a:graphicFrameLocks noGrp="1"/>
          </p:cNvGraphicFramePr>
          <p:nvPr>
            <p:extLst>
              <p:ext uri="{D42A27DB-BD31-4B8C-83A1-F6EECF244321}">
                <p14:modId xmlns:p14="http://schemas.microsoft.com/office/powerpoint/2010/main" val="697185690"/>
              </p:ext>
            </p:extLst>
          </p:nvPr>
        </p:nvGraphicFramePr>
        <p:xfrm>
          <a:off x="972000" y="2258844"/>
          <a:ext cx="7200000" cy="259588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980264">
                  <a:extLst>
                    <a:ext uri="{9D8B030D-6E8A-4147-A177-3AD203B41FA5}">
                      <a16:colId xmlns:a16="http://schemas.microsoft.com/office/drawing/2014/main" val="20002"/>
                    </a:ext>
                  </a:extLst>
                </a:gridCol>
                <a:gridCol w="1619736">
                  <a:extLst>
                    <a:ext uri="{9D8B030D-6E8A-4147-A177-3AD203B41FA5}">
                      <a16:colId xmlns:a16="http://schemas.microsoft.com/office/drawing/2014/main" val="20003"/>
                    </a:ext>
                  </a:extLst>
                </a:gridCol>
              </a:tblGrid>
              <a:tr h="370840">
                <a:tc>
                  <a:txBody>
                    <a:bodyPr/>
                    <a:lstStyle/>
                    <a:p>
                      <a:r>
                        <a:rPr lang="el-GR" sz="1600" dirty="0"/>
                        <a:t>Ενεργητικό</a:t>
                      </a:r>
                    </a:p>
                  </a:txBody>
                  <a:tcPr>
                    <a:lnL w="12700" cmpd="sng">
                      <a:noFill/>
                    </a:lnL>
                    <a:lnR w="127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l-GR" sz="1600" dirty="0"/>
                        <a:t>Ισολογισμός</a:t>
                      </a: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l-GR" dirty="0"/>
                    </a:p>
                  </a:txBody>
                  <a:tcPr>
                    <a:lnL w="38100" cap="flat" cmpd="sng" algn="ctr">
                      <a:no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Παθητικό</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l-GR" sz="1600" dirty="0"/>
                        <a:t>Ταμείο</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25.000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Κεφάλαιο</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100.000</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1600" dirty="0"/>
                        <a:t>Πρώτες ύλες</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30.000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600" dirty="0"/>
                        <a:t>Οφειλές σε τράπεζες</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60.000</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l-GR" sz="1600" dirty="0"/>
                        <a:t>Βιομηχανοστάσια</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55.000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sz="16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l-GR" sz="1600" dirty="0"/>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l-GR" sz="1600" dirty="0"/>
                        <a:t>Μηχανήματα</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35.000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sz="16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l-GR" sz="1600" dirty="0"/>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l-GR" sz="1600" dirty="0"/>
                        <a:t>Έπιπλα και σκεύη</a:t>
                      </a: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l-GR" sz="1600" dirty="0"/>
                        <a:t>15.000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l-GR" sz="16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l-GR" sz="1600" dirty="0"/>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r>
                        <a:rPr lang="el-GR" sz="1600" dirty="0"/>
                        <a:t>Σύνολο</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160.000</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t>Σύνολο</a:t>
                      </a: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l-GR" sz="1600" u="dbl" baseline="0" dirty="0"/>
                        <a:t>160.000</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cxnSp>
        <p:nvCxnSpPr>
          <p:cNvPr id="17" name="Ευθεία γραμμή σύνδεσης 16"/>
          <p:cNvCxnSpPr/>
          <p:nvPr/>
        </p:nvCxnSpPr>
        <p:spPr>
          <a:xfrm>
            <a:off x="7506468" y="4419132"/>
            <a:ext cx="5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3941916" y="4419132"/>
            <a:ext cx="5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60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998676"/>
            <a:ext cx="8640000" cy="859523"/>
          </a:xfrm>
        </p:spPr>
        <p:txBody>
          <a:bodyPr wrap="none" rIns="0" anchor="ctr">
            <a:noAutofit/>
          </a:bodyPr>
          <a:lstStyle/>
          <a:p>
            <a:pPr algn="ctr" fontAlgn="auto">
              <a:spcAft>
                <a:spcPts val="0"/>
              </a:spcAft>
              <a:defRPr/>
            </a:pPr>
            <a:r>
              <a:rPr lang="el-GR" sz="2400" dirty="0">
                <a:solidFill>
                  <a:schemeClr val="accent3">
                    <a:lumMod val="40000"/>
                    <a:lumOff val="60000"/>
                  </a:schemeClr>
                </a:solidFill>
                <a:latin typeface="+mn-lt"/>
              </a:rPr>
              <a:t>Οδηγίες προς τον εκπαιδευτή</a:t>
            </a:r>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149"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420938"/>
            <a:ext cx="7854950" cy="415848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just" fontAlgn="auto">
              <a:spcAft>
                <a:spcPts val="0"/>
              </a:spcAft>
            </a:pPr>
            <a:r>
              <a:rPr lang="el-GR" altLang="el-GR" sz="1800" dirty="0"/>
              <a:t>Επισημαίνονται στους σπουδαστές τα εξής:</a:t>
            </a:r>
          </a:p>
          <a:p>
            <a:pPr marL="342900" marR="0" indent="-342900" algn="just" fontAlgn="auto">
              <a:spcAft>
                <a:spcPts val="0"/>
              </a:spcAft>
              <a:buFont typeface="+mj-lt"/>
              <a:buAutoNum type="arabicPeriod"/>
            </a:pPr>
            <a:r>
              <a:rPr lang="el-GR" altLang="el-GR" sz="1800" dirty="0"/>
              <a:t>Πρόκειται για έναν τυπικό ισολογισμό ετοιμότητας.</a:t>
            </a:r>
          </a:p>
          <a:p>
            <a:pPr marR="0" algn="just" fontAlgn="auto">
              <a:spcAft>
                <a:spcPts val="0"/>
              </a:spcAft>
            </a:pPr>
            <a:r>
              <a:rPr lang="el-GR" altLang="el-GR" sz="1800" dirty="0"/>
              <a:t>Η βιομηχανική επιχείρηση έχει κάνει όλες τις απαραίτητες ενέργειες για να τεθεί σε παραγωγική λειτουργία. Δεν μένει παρά η πρόσληψη του απαραίτητου προσωπικού και οι λοιπές διαδικαστικές ενέργειες (λήψη άδειας λειτουργίας, καθορισμός νομικού σχήματος, λήψη φορολογικού μητρώου κλπ).</a:t>
            </a:r>
          </a:p>
          <a:p>
            <a:pPr marR="0" indent="-342900" algn="just" fontAlgn="auto">
              <a:spcAft>
                <a:spcPts val="0"/>
              </a:spcAft>
              <a:buFont typeface="+mj-lt"/>
              <a:buAutoNum type="arabicPeriod" startAt="2"/>
            </a:pPr>
            <a:r>
              <a:rPr lang="el-GR" altLang="el-GR" sz="1800" dirty="0"/>
              <a:t>Η λήψη δανείου από τις τράπεζες είναι απαραίτητη στο αρχικό στάδιο αλλά και στη συνέχεια, όταν οι μέτοχοι δεν μπορούν ή δεν επιθυμούν να αναλάβουν περαιτέρω κίνδυνο, πάνω δηλ. από  ένα συγκεκριμένο ποσό, στο παράδειγμά μας πάνω από € 100.000.</a:t>
            </a:r>
          </a:p>
          <a:p>
            <a:pPr marR="0" indent="-342900" algn="just" fontAlgn="auto">
              <a:spcAft>
                <a:spcPts val="0"/>
              </a:spcAft>
              <a:buFont typeface="+mj-lt"/>
              <a:buAutoNum type="arabicPeriod" startAt="2"/>
            </a:pPr>
            <a:r>
              <a:rPr lang="el-GR" altLang="el-GR" sz="1800" dirty="0"/>
              <a:t>Σχολιάζεται η δομή του ισολογισμού, ιδιαίτερα το υψηλό ποσοστό παγιοποίησης 65,6% [(55.000+35.000+15.000): 115.000], χαρακτηριστικό του βιομηχανικού κλάδου. Γίνεται η πρώτη νύξη για τις υψηλές αποσβέσεις που θα ακολουθήσουν.</a:t>
            </a:r>
          </a:p>
        </p:txBody>
      </p:sp>
    </p:spTree>
    <p:extLst>
      <p:ext uri="{BB962C8B-B14F-4D97-AF65-F5344CB8AC3E}">
        <p14:creationId xmlns:p14="http://schemas.microsoft.com/office/powerpoint/2010/main" val="57649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2480" y="1129317"/>
            <a:ext cx="8640000" cy="859523"/>
          </a:xfrm>
        </p:spPr>
        <p:txBody>
          <a:bodyPr wrap="none" rIns="0" anchor="ctr">
            <a:noAutofit/>
          </a:bodyPr>
          <a:lstStyle/>
          <a:p>
            <a:pPr algn="ctr" fontAlgn="auto">
              <a:spcAft>
                <a:spcPts val="0"/>
              </a:spcAft>
              <a:defRPr/>
            </a:pPr>
            <a:r>
              <a:rPr lang="el-GR" sz="3200" dirty="0">
                <a:solidFill>
                  <a:schemeClr val="accent3">
                    <a:lumMod val="40000"/>
                    <a:lumOff val="60000"/>
                  </a:schemeClr>
                </a:solidFill>
                <a:latin typeface="+mn-lt"/>
              </a:rPr>
              <a:t>Η ξενοδοχειακή επιχείρηση</a:t>
            </a:r>
          </a:p>
        </p:txBody>
      </p:sp>
      <p:sp>
        <p:nvSpPr>
          <p:cNvPr id="11272" name="Υπότιτλος 2"/>
          <p:cNvSpPr>
            <a:spLocks noGrp="1"/>
          </p:cNvSpPr>
          <p:nvPr>
            <p:ph type="subTitle" idx="1"/>
          </p:nvPr>
        </p:nvSpPr>
        <p:spPr>
          <a:xfrm>
            <a:off x="611188" y="2420938"/>
            <a:ext cx="7854950" cy="3078338"/>
          </a:xfrm>
        </p:spPr>
        <p:txBody>
          <a:bodyPr>
            <a:normAutofit lnSpcReduction="10000"/>
          </a:bodyPr>
          <a:lstStyle/>
          <a:p>
            <a:pPr marR="0" algn="just"/>
            <a:r>
              <a:rPr lang="el-GR" altLang="el-GR" sz="2200" dirty="0"/>
              <a:t>Τουριστικό κατάλυμα θεωρείται κάθε εγκατάσταση η οποία διατίθεται τακτικά ή περιστασιακά για τη διανυκτέρευση τουριστών.</a:t>
            </a:r>
          </a:p>
          <a:p>
            <a:pPr marR="0" algn="just"/>
            <a:r>
              <a:rPr lang="el-GR" altLang="el-GR" sz="2200" dirty="0"/>
              <a:t>Παραδείγματα τουριστικών καταλυμάτων</a:t>
            </a:r>
          </a:p>
          <a:p>
            <a:pPr marL="342900" marR="0" indent="-342900" algn="just">
              <a:buFont typeface="Arial" panose="020B0604020202020204" pitchFamily="34" charset="0"/>
              <a:buChar char="•"/>
            </a:pPr>
            <a:r>
              <a:rPr lang="el-GR" altLang="el-GR" sz="1800" dirty="0"/>
              <a:t>ξενοδοχεία</a:t>
            </a:r>
          </a:p>
          <a:p>
            <a:pPr marL="342900" marR="0" indent="-342900" algn="just">
              <a:buFont typeface="Arial" panose="020B0604020202020204" pitchFamily="34" charset="0"/>
              <a:buChar char="•"/>
            </a:pPr>
            <a:r>
              <a:rPr lang="el-GR" altLang="el-GR" sz="1800" dirty="0"/>
              <a:t>ενοικιαζόμενα δωμάτια</a:t>
            </a:r>
          </a:p>
          <a:p>
            <a:pPr marL="342900" marR="0" indent="-342900" algn="just">
              <a:buFont typeface="Arial" panose="020B0604020202020204" pitchFamily="34" charset="0"/>
              <a:buChar char="•"/>
            </a:pPr>
            <a:r>
              <a:rPr lang="el-GR" altLang="el-GR" sz="1800" dirty="0"/>
              <a:t>ενοικιαζόμενες κατοικίες</a:t>
            </a:r>
          </a:p>
          <a:p>
            <a:pPr marL="342900" marR="0" indent="-342900" algn="just">
              <a:buFont typeface="Arial" panose="020B0604020202020204" pitchFamily="34" charset="0"/>
              <a:buChar char="•"/>
            </a:pPr>
            <a:r>
              <a:rPr lang="el-GR" altLang="el-GR" sz="1800" dirty="0"/>
              <a:t>ιαματικά κέντρα</a:t>
            </a:r>
          </a:p>
          <a:p>
            <a:pPr marL="342900" marR="0" indent="-342900" algn="just">
              <a:buFont typeface="Arial" panose="020B0604020202020204" pitchFamily="34" charset="0"/>
              <a:buChar char="•"/>
            </a:pPr>
            <a:r>
              <a:rPr lang="en-GB" altLang="el-GR" sz="1800" dirty="0"/>
              <a:t>campings </a:t>
            </a:r>
            <a:r>
              <a:rPr lang="el-GR" altLang="el-GR" sz="1800" dirty="0"/>
              <a:t>κ.α.</a:t>
            </a:r>
          </a:p>
          <a:p>
            <a:pPr marR="0" indent="360000" algn="just"/>
            <a:endParaRPr lang="el-GR" altLang="el-GR" sz="2000" dirty="0"/>
          </a:p>
          <a:p>
            <a:pPr marR="0" algn="just"/>
            <a:endParaRPr lang="el-GR" altLang="el-GR" sz="2400" dirty="0"/>
          </a:p>
        </p:txBody>
      </p:sp>
      <p:cxnSp>
        <p:nvCxnSpPr>
          <p:cNvPr id="5" name="Ευθεία γραμμή σύνδεσης 4"/>
          <p:cNvCxnSpPr/>
          <p:nvPr/>
        </p:nvCxnSpPr>
        <p:spPr>
          <a:xfrm>
            <a:off x="252413" y="2060575"/>
            <a:ext cx="8639175"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268" name="TextBox 3"/>
          <p:cNvSpPr txBox="1">
            <a:spLocks noChangeArrowheads="1"/>
          </p:cNvSpPr>
          <p:nvPr/>
        </p:nvSpPr>
        <p:spPr bwMode="auto">
          <a:xfrm>
            <a:off x="-1549400" y="836613"/>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el-GR" altLang="el-GR" dirty="0"/>
          </a:p>
        </p:txBody>
      </p:sp>
      <p:sp>
        <p:nvSpPr>
          <p:cNvPr id="11" name="Υπότιτλος 2"/>
          <p:cNvSpPr txBox="1">
            <a:spLocks/>
          </p:cNvSpPr>
          <p:nvPr/>
        </p:nvSpPr>
        <p:spPr>
          <a:xfrm>
            <a:off x="611188" y="2014538"/>
            <a:ext cx="3529012" cy="720725"/>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13" name="Υπότιτλος 2"/>
          <p:cNvSpPr txBox="1">
            <a:spLocks/>
          </p:cNvSpPr>
          <p:nvPr/>
        </p:nvSpPr>
        <p:spPr>
          <a:xfrm>
            <a:off x="4643438" y="2187575"/>
            <a:ext cx="3529012" cy="719138"/>
          </a:xfrm>
          <a:prstGeom prst="rect">
            <a:avLst/>
          </a:prstGeom>
        </p:spPr>
        <p:txBody>
          <a:bodyPr lIns="0" rIns="18288">
            <a:normAutofit/>
          </a:bodyPr>
          <a:lstStyle>
            <a:lvl1pPr defTabSz="0">
              <a:spcBef>
                <a:spcPct val="20000"/>
              </a:spcBef>
              <a:buClr>
                <a:srgbClr val="0BD0D9"/>
              </a:buClr>
              <a:buSzPct val="95000"/>
              <a:buFont typeface="Wingdings 2" pitchFamily="18" charset="2"/>
              <a:buChar char=""/>
              <a:tabLst>
                <a:tab pos="3167063" algn="dec"/>
              </a:tabLst>
              <a:defRPr sz="2600">
                <a:solidFill>
                  <a:schemeClr val="tx1"/>
                </a:solidFill>
                <a:latin typeface="Constantia" pitchFamily="18" charset="0"/>
              </a:defRPr>
            </a:lvl1pPr>
            <a:lvl2pPr defTabSz="0">
              <a:spcBef>
                <a:spcPct val="20000"/>
              </a:spcBef>
              <a:buClr>
                <a:schemeClr val="accent1"/>
              </a:buClr>
              <a:buSzPct val="85000"/>
              <a:buFont typeface="Wingdings 2" pitchFamily="18" charset="2"/>
              <a:buChar char=""/>
              <a:tabLst>
                <a:tab pos="3167063" algn="dec"/>
              </a:tabLst>
              <a:defRPr sz="2400">
                <a:solidFill>
                  <a:schemeClr val="tx1"/>
                </a:solidFill>
                <a:latin typeface="Constantia" pitchFamily="18" charset="0"/>
              </a:defRPr>
            </a:lvl2pPr>
            <a:lvl3pPr defTabSz="0">
              <a:spcBef>
                <a:spcPct val="20000"/>
              </a:spcBef>
              <a:buClr>
                <a:schemeClr val="accent2"/>
              </a:buClr>
              <a:buSzPct val="70000"/>
              <a:buFont typeface="Wingdings 2" pitchFamily="18" charset="2"/>
              <a:buChar char=""/>
              <a:tabLst>
                <a:tab pos="3167063" algn="dec"/>
              </a:tabLst>
              <a:defRPr sz="2100">
                <a:solidFill>
                  <a:schemeClr val="tx1"/>
                </a:solidFill>
                <a:latin typeface="Constantia" pitchFamily="18" charset="0"/>
              </a:defRPr>
            </a:lvl3pPr>
            <a:lvl4pPr defTabSz="0">
              <a:spcBef>
                <a:spcPct val="20000"/>
              </a:spcBef>
              <a:buClr>
                <a:srgbClr val="0BD0D9"/>
              </a:buClr>
              <a:buSzPct val="65000"/>
              <a:buFont typeface="Wingdings 2" pitchFamily="18" charset="2"/>
              <a:buChar char=""/>
              <a:tabLst>
                <a:tab pos="3167063" algn="dec"/>
              </a:tabLst>
              <a:defRPr sz="2000">
                <a:solidFill>
                  <a:schemeClr val="tx1"/>
                </a:solidFill>
                <a:latin typeface="Constantia" pitchFamily="18" charset="0"/>
              </a:defRPr>
            </a:lvl4pPr>
            <a:lvl5pPr defTabSz="0">
              <a:spcBef>
                <a:spcPct val="20000"/>
              </a:spcBef>
              <a:buClr>
                <a:srgbClr val="10CF9B"/>
              </a:buClr>
              <a:buSzPct val="65000"/>
              <a:buFont typeface="Wingdings 2" pitchFamily="18" charset="2"/>
              <a:buChar char=""/>
              <a:tabLst>
                <a:tab pos="3167063" algn="dec"/>
              </a:tabLst>
              <a:defRPr sz="2000">
                <a:solidFill>
                  <a:schemeClr val="tx1"/>
                </a:solidFill>
                <a:latin typeface="Constantia" pitchFamily="18" charset="0"/>
              </a:defRPr>
            </a:lvl5pPr>
            <a:lvl6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6pPr>
            <a:lvl7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7pPr>
            <a:lvl8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8pPr>
            <a:lvl9pPr defTabSz="0" fontAlgn="base">
              <a:spcBef>
                <a:spcPct val="20000"/>
              </a:spcBef>
              <a:spcAft>
                <a:spcPct val="0"/>
              </a:spcAft>
              <a:buClr>
                <a:srgbClr val="10CF9B"/>
              </a:buClr>
              <a:buSzPct val="65000"/>
              <a:buFont typeface="Wingdings 2" pitchFamily="18" charset="2"/>
              <a:buChar char=""/>
              <a:tabLst>
                <a:tab pos="3167063" algn="dec"/>
              </a:tabLst>
              <a:defRPr sz="2000">
                <a:solidFill>
                  <a:schemeClr val="tx1"/>
                </a:solidFill>
                <a:latin typeface="Constantia" pitchFamily="18" charset="0"/>
              </a:defRPr>
            </a:lvl9pPr>
          </a:lstStyle>
          <a:p>
            <a:pPr>
              <a:spcBef>
                <a:spcPct val="0"/>
              </a:spcBef>
              <a:buClr>
                <a:srgbClr val="03495C"/>
              </a:buClr>
              <a:buFont typeface="Wingdings 2" pitchFamily="18" charset="2"/>
              <a:buNone/>
            </a:pPr>
            <a:endParaRPr lang="el-GR" altLang="el-GR" sz="1800" dirty="0">
              <a:solidFill>
                <a:srgbClr val="002060"/>
              </a:solidFill>
            </a:endParaRPr>
          </a:p>
        </p:txBody>
      </p:sp>
      <p:sp>
        <p:nvSpPr>
          <p:cNvPr id="9" name="Rectangle 28"/>
          <p:cNvSpPr/>
          <p:nvPr/>
        </p:nvSpPr>
        <p:spPr>
          <a:xfrm>
            <a:off x="0" y="6080976"/>
            <a:ext cx="1008000" cy="408432"/>
          </a:xfrm>
          <a:prstGeom prst="rect">
            <a:avLst/>
          </a:prstGeom>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Κεφ.2</a:t>
            </a:r>
          </a:p>
        </p:txBody>
      </p:sp>
      <p:sp>
        <p:nvSpPr>
          <p:cNvPr id="10" name="Rectangle 5"/>
          <p:cNvSpPr/>
          <p:nvPr/>
        </p:nvSpPr>
        <p:spPr>
          <a:xfrm>
            <a:off x="8610600" y="6080976"/>
            <a:ext cx="540000" cy="408432"/>
          </a:xfrm>
          <a:prstGeom prst="rect">
            <a:avLst/>
          </a:prstGeom>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endParaRPr lang="el-GR" sz="2400" b="1" dirty="0"/>
          </a:p>
        </p:txBody>
      </p:sp>
    </p:spTree>
    <p:extLst>
      <p:ext uri="{BB962C8B-B14F-4D97-AF65-F5344CB8AC3E}">
        <p14:creationId xmlns:p14="http://schemas.microsoft.com/office/powerpoint/2010/main" val="300918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Προσαρμοσμένο 2">
      <a:dk1>
        <a:sysClr val="windowText" lastClr="000000"/>
      </a:dk1>
      <a:lt1>
        <a:sysClr val="window" lastClr="FFFFFF"/>
      </a:lt1>
      <a:dk2>
        <a:srgbClr val="04617B"/>
      </a:dk2>
      <a:lt2>
        <a:srgbClr val="DBF5F9"/>
      </a:lt2>
      <a:accent1>
        <a:srgbClr val="0F6FC6"/>
      </a:accent1>
      <a:accent2>
        <a:srgbClr val="4FCEFF"/>
      </a:accent2>
      <a:accent3>
        <a:srgbClr val="0BD0D9"/>
      </a:accent3>
      <a:accent4>
        <a:srgbClr val="10CF9B"/>
      </a:accent4>
      <a:accent5>
        <a:srgbClr val="7CCA62"/>
      </a:accent5>
      <a:accent6>
        <a:srgbClr val="A5C249"/>
      </a:accent6>
      <a:hlink>
        <a:srgbClr val="F491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1033</TotalTime>
  <Words>2734</Words>
  <Application>Microsoft Macintosh PowerPoint</Application>
  <PresentationFormat>On-screen Show (4:3)</PresentationFormat>
  <Paragraphs>415</Paragraphs>
  <Slides>44</Slides>
  <Notes>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Cambria Math</vt:lpstr>
      <vt:lpstr>Constantia</vt:lpstr>
      <vt:lpstr>Times New Roman</vt:lpstr>
      <vt:lpstr>Wingdings</vt:lpstr>
      <vt:lpstr>Wingdings 2</vt:lpstr>
      <vt:lpstr>Ροή</vt:lpstr>
      <vt:lpstr>PowerPoint Presentation</vt:lpstr>
      <vt:lpstr>Τομείς παραγωγής</vt:lpstr>
      <vt:lpstr>Η εμπορική επιχείρηση</vt:lpstr>
      <vt:lpstr>Η εμπορική επιχείρηση (συνέχεια)</vt:lpstr>
      <vt:lpstr>Η εμπορική επιχείρηση (συνέχεια)</vt:lpstr>
      <vt:lpstr>Οδηγίες προς τον εκπαιδευτή</vt:lpstr>
      <vt:lpstr>Η βιομηχανική επιχείρηση</vt:lpstr>
      <vt:lpstr>Οδηγίες προς τον εκπαιδευτή</vt:lpstr>
      <vt:lpstr>Η ξενοδοχειακή επιχείρηση</vt:lpstr>
      <vt:lpstr>Κατηγορίες και δυναμικότητα ξενοδοχείων</vt:lpstr>
      <vt:lpstr>Τύποι συμφωνιών των ξενοδοχείων με τους πελάτες και τα πρακτορεία</vt:lpstr>
      <vt:lpstr>Η εμπορική τραπεζική επιχείρηση</vt:lpstr>
      <vt:lpstr>Είναι οι τράπεζες απαραίτητες στην οικονομία;</vt:lpstr>
      <vt:lpstr>Κατηγορίες τραπεζών</vt:lpstr>
      <vt:lpstr>Κατηγορίες τραπεζών (συνέχεια)</vt:lpstr>
      <vt:lpstr>Οι λογαριασμοί της εμπορικής τράπεζας</vt:lpstr>
      <vt:lpstr>Οδηγίες προς τον εκπαιδευτή</vt:lpstr>
      <vt:lpstr>Τοκοφόροι λογαριασμοί</vt:lpstr>
      <vt:lpstr>Ο λογαριασμός «Αποτελέσματα χρήσεως» μιας τυπικής εμπορικής τράπεζας</vt:lpstr>
      <vt:lpstr>Καταθέσεις</vt:lpstr>
      <vt:lpstr>Κατηγορίες καταθέσεων</vt:lpstr>
      <vt:lpstr>Πίστωση</vt:lpstr>
      <vt:lpstr>Κατηγορίες πίστωσης</vt:lpstr>
      <vt:lpstr>Μορφές πίστωσης</vt:lpstr>
      <vt:lpstr>Χορηγήσεις</vt:lpstr>
      <vt:lpstr>Φορείς αποδοχής καταθέσεων και παροχής πιστώσεων</vt:lpstr>
      <vt:lpstr>Έντοκα γραμμάτια και ομόλογα</vt:lpstr>
      <vt:lpstr>Η ασφαλιστική επιχείρηση</vt:lpstr>
      <vt:lpstr>Κόστος ασφάλισης κινδύνων</vt:lpstr>
      <vt:lpstr>Η αντασφαλιστική επιχείρηση</vt:lpstr>
      <vt:lpstr>Ασφάλιστρα, αντασφάλιστρα</vt:lpstr>
      <vt:lpstr>Η ναυτιλιακή επιχείρηση</vt:lpstr>
      <vt:lpstr>Ορισμός του πλοίου</vt:lpstr>
      <vt:lpstr>Κατηγορίες πλοίων</vt:lpstr>
      <vt:lpstr>Κατηγορίες πλοίων (συνέχεια)</vt:lpstr>
      <vt:lpstr>Μονάδες μέτρησης  μεταφορικής ικανότητας των πλοίων</vt:lpstr>
      <vt:lpstr>Η χρονική αξία του χρήματος και η έννοια της παρούσας αξίας</vt:lpstr>
      <vt:lpstr>Κάλλιο πέντε και στο χέρι παρά δέκα και καρτέρει (παροιμία)</vt:lpstr>
      <vt:lpstr>Η διάσταση του χρόνου στις οικονομικές καταστάσεις</vt:lpstr>
      <vt:lpstr>Το χρήμα σε φυσική και λογιστική μορφή</vt:lpstr>
      <vt:lpstr>Οι λογαριασμοί «ταμείο» και «καταθέσεις σε τράπεζες»</vt:lpstr>
      <vt:lpstr>Η επιταγή</vt:lpstr>
      <vt:lpstr>Η συναλλαγματική</vt:lpstr>
      <vt:lpstr>Ο ανοιχτός (αλληλόχρεος) λογαριασμός</vt:lpstr>
    </vt:vector>
  </TitlesOfParts>
  <Company>diplographia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 παρουσίασης στην ALPHA BANK της 7.8.2014</dc:title>
  <dc:creator>ΚΟΝΤΟΣ ΓΕΩΡΓΙΟΣ</dc:creator>
  <cp:lastModifiedBy>Emmanouil Kornilakis</cp:lastModifiedBy>
  <cp:revision>199</cp:revision>
  <cp:lastPrinted>2016-11-23T10:20:10Z</cp:lastPrinted>
  <dcterms:created xsi:type="dcterms:W3CDTF">2014-08-05T10:20:34Z</dcterms:created>
  <dcterms:modified xsi:type="dcterms:W3CDTF">2021-11-15T12:37:31Z</dcterms:modified>
</cp:coreProperties>
</file>