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43"/>
  </p:notesMasterIdLst>
  <p:handoutMasterIdLst>
    <p:handoutMasterId r:id="rId44"/>
  </p:handoutMasterIdLst>
  <p:sldIdLst>
    <p:sldId id="256" r:id="rId2"/>
    <p:sldId id="332" r:id="rId3"/>
    <p:sldId id="404" r:id="rId4"/>
    <p:sldId id="452" r:id="rId5"/>
    <p:sldId id="453" r:id="rId6"/>
    <p:sldId id="454" r:id="rId7"/>
    <p:sldId id="455" r:id="rId8"/>
    <p:sldId id="456" r:id="rId9"/>
    <p:sldId id="457" r:id="rId10"/>
    <p:sldId id="458" r:id="rId11"/>
    <p:sldId id="451" r:id="rId12"/>
    <p:sldId id="459" r:id="rId13"/>
    <p:sldId id="460" r:id="rId14"/>
    <p:sldId id="461" r:id="rId15"/>
    <p:sldId id="462" r:id="rId16"/>
    <p:sldId id="463" r:id="rId17"/>
    <p:sldId id="464" r:id="rId18"/>
    <p:sldId id="465" r:id="rId19"/>
    <p:sldId id="408" r:id="rId20"/>
    <p:sldId id="409" r:id="rId21"/>
    <p:sldId id="476" r:id="rId22"/>
    <p:sldId id="477" r:id="rId23"/>
    <p:sldId id="478" r:id="rId24"/>
    <p:sldId id="410" r:id="rId25"/>
    <p:sldId id="412" r:id="rId26"/>
    <p:sldId id="411" r:id="rId27"/>
    <p:sldId id="413" r:id="rId28"/>
    <p:sldId id="472" r:id="rId29"/>
    <p:sldId id="473" r:id="rId30"/>
    <p:sldId id="474" r:id="rId31"/>
    <p:sldId id="475" r:id="rId32"/>
    <p:sldId id="466" r:id="rId33"/>
    <p:sldId id="407" r:id="rId34"/>
    <p:sldId id="467" r:id="rId35"/>
    <p:sldId id="468" r:id="rId36"/>
    <p:sldId id="469" r:id="rId37"/>
    <p:sldId id="471" r:id="rId38"/>
    <p:sldId id="479" r:id="rId39"/>
    <p:sldId id="480" r:id="rId40"/>
    <p:sldId id="481" r:id="rId41"/>
    <p:sldId id="470" r:id="rId42"/>
  </p:sldIdLst>
  <p:sldSz cx="9144000" cy="6858000" type="screen4x3"/>
  <p:notesSz cx="6858000"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DCDFD"/>
    <a:srgbClr val="CDE5FE"/>
    <a:srgbClr val="E8F3FF"/>
    <a:srgbClr val="FF0066"/>
    <a:srgbClr val="CC66FF"/>
    <a:srgbClr val="660066"/>
    <a:srgbClr val="006600"/>
    <a:srgbClr val="3333CC"/>
    <a:srgbClr val="9103BD"/>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Στυλ με θέμα 1 - Έμφαση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8FB837D-C827-4EFA-A057-4D05807E0F7C}" styleName="Στυλ με θέμα 1 - Έμφαση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775DCB02-9BB8-47FD-8907-85C794F793BA}" styleName="Στυλ με θέμα 1 - Έμφαση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1E4AEA4-8DFA-4A89-87EB-49C32662AFE0}" styleName="Μεσαίο στυλ 2 - Έμφαση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Μεσαίο στυλ 2 - Έμφαση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Μεσαίο στυλ 2 - Έμφαση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E25E649-3F16-4E02-A733-19D2CDBF48F0}" styleName="Μεσαίο στυλ 3 - Έμφαση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7CE84F3-28C3-443E-9E96-99CF82512B78}" styleName="Σκούρο στυλ 1 - Έμφαση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B4B98B0-60AC-42C2-AFA5-B58CD77FA1E5}" styleName="Φωτεινό στυλ 1 - Έμφαση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125E5076-3810-47DD-B79F-674D7AD40C01}" styleName="Σκούρο στυλ 1 - Έμφαση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940675A-B579-460E-94D1-54222C63F5DA}" styleName="Χωρίς στυλ, πλέγμα πίνακα">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CAF9ED-07DC-4A11-8D7F-57B35C25682E}" styleName="Μεσαίο στυλ 1 - Έμφαση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AF606853-7671-496A-8E4F-DF71F8EC918B}" styleName="Σκούρο στυλ 1 - Έμφαση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Σκούρο στυλ 1 - Έμφαση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Σκούρο στυλ 1 - Έμφαση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Σκούρο στυλ 1 - Έμφαση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8D230F3-CF80-4859-8CE7-A43EE81993B5}" styleName="Φωτεινό στυλ 1 - Έμφαση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2D5ABB26-0587-4C30-8999-92F81FD0307C}" styleName="Χωρίς στυλ, χωρίς πλέγμα">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88787" autoAdjust="0"/>
  </p:normalViewPr>
  <p:slideViewPr>
    <p:cSldViewPr>
      <p:cViewPr>
        <p:scale>
          <a:sx n="100" d="100"/>
          <a:sy n="100" d="100"/>
        </p:scale>
        <p:origin x="-186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90" d="100"/>
        <a:sy n="190" d="100"/>
      </p:scale>
      <p:origin x="0" y="15276"/>
    </p:cViewPr>
  </p:sorterViewPr>
  <p:notesViewPr>
    <p:cSldViewPr showGuides="1">
      <p:cViewPr varScale="1">
        <p:scale>
          <a:sx n="79" d="100"/>
          <a:sy n="79" d="100"/>
        </p:scale>
        <p:origin x="-3918" y="-84"/>
      </p:cViewPr>
      <p:guideLst>
        <p:guide orient="horz" pos="3126"/>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User\OneDrive\EkdoseisDiplographia\&#928;&#913;&#929;&#913;&#915;&#937;&#915;&#919;\&#928;&#929;&#927;&#921;&#927;&#925;&#932;&#913;\&#922;&#927;&#925;&#932;&#927;&#931;\&#923;&#927;&#915;&#921;&#931;&#932;&#921;&#922;&#919;%20&#932;&#929;&#913;&#928;&#917;&#918;&#937;&#925;\3rd%20edition\&#925;&#941;&#959;%20&#934;&#973;&#955;&#955;&#959;%20&#949;&#961;&#947;&#945;&#963;&#943;&#945;&#962;%20&#964;&#959;&#965;%20Microsoft%20Excel.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smoothMarker"/>
        <c:varyColors val="0"/>
        <c:ser>
          <c:idx val="0"/>
          <c:order val="0"/>
          <c:spPr>
            <a:ln>
              <a:noFill/>
            </a:ln>
          </c:spPr>
          <c:marker>
            <c:spPr>
              <a:noFill/>
            </c:spPr>
          </c:marker>
          <c:trendline>
            <c:spPr>
              <a:ln w="28575">
                <a:solidFill>
                  <a:srgbClr val="7030A0"/>
                </a:solidFill>
              </a:ln>
            </c:spPr>
            <c:trendlineType val="poly"/>
            <c:order val="2"/>
            <c:dispRSqr val="0"/>
            <c:dispEq val="0"/>
          </c:trendline>
          <c:xVal>
            <c:numRef>
              <c:f>Φύλλο2!$A$2:$A$12</c:f>
              <c:numCache>
                <c:formatCode>#,##0</c:formatCode>
                <c:ptCount val="11"/>
                <c:pt idx="0">
                  <c:v>5000</c:v>
                </c:pt>
                <c:pt idx="1">
                  <c:v>10000</c:v>
                </c:pt>
                <c:pt idx="2">
                  <c:v>15000</c:v>
                </c:pt>
                <c:pt idx="3">
                  <c:v>20000</c:v>
                </c:pt>
                <c:pt idx="4">
                  <c:v>25000</c:v>
                </c:pt>
                <c:pt idx="5">
                  <c:v>30000</c:v>
                </c:pt>
                <c:pt idx="6">
                  <c:v>35000</c:v>
                </c:pt>
                <c:pt idx="7">
                  <c:v>40000</c:v>
                </c:pt>
                <c:pt idx="8">
                  <c:v>45000</c:v>
                </c:pt>
                <c:pt idx="9">
                  <c:v>48000</c:v>
                </c:pt>
                <c:pt idx="10">
                  <c:v>50000</c:v>
                </c:pt>
              </c:numCache>
            </c:numRef>
          </c:xVal>
          <c:yVal>
            <c:numRef>
              <c:f>Φύλλο2!$B$2:$B$12</c:f>
              <c:numCache>
                <c:formatCode>0.00</c:formatCode>
                <c:ptCount val="11"/>
                <c:pt idx="0">
                  <c:v>3.6</c:v>
                </c:pt>
                <c:pt idx="1">
                  <c:v>3.2</c:v>
                </c:pt>
                <c:pt idx="2">
                  <c:v>2.8</c:v>
                </c:pt>
                <c:pt idx="3">
                  <c:v>2.4</c:v>
                </c:pt>
                <c:pt idx="4">
                  <c:v>2.4</c:v>
                </c:pt>
                <c:pt idx="5">
                  <c:v>2.6</c:v>
                </c:pt>
                <c:pt idx="6">
                  <c:v>3</c:v>
                </c:pt>
                <c:pt idx="7">
                  <c:v>3.7</c:v>
                </c:pt>
                <c:pt idx="8">
                  <c:v>5.3</c:v>
                </c:pt>
                <c:pt idx="9">
                  <c:v>5.5</c:v>
                </c:pt>
                <c:pt idx="10">
                  <c:v>6.25</c:v>
                </c:pt>
              </c:numCache>
            </c:numRef>
          </c:yVal>
          <c:smooth val="1"/>
        </c:ser>
        <c:dLbls>
          <c:showLegendKey val="0"/>
          <c:showVal val="0"/>
          <c:showCatName val="0"/>
          <c:showSerName val="0"/>
          <c:showPercent val="0"/>
          <c:showBubbleSize val="0"/>
        </c:dLbls>
        <c:axId val="170156032"/>
        <c:axId val="170157568"/>
      </c:scatterChart>
      <c:valAx>
        <c:axId val="170156032"/>
        <c:scaling>
          <c:orientation val="minMax"/>
        </c:scaling>
        <c:delete val="0"/>
        <c:axPos val="b"/>
        <c:numFmt formatCode="#,##0" sourceLinked="1"/>
        <c:majorTickMark val="out"/>
        <c:minorTickMark val="none"/>
        <c:tickLblPos val="nextTo"/>
        <c:spPr>
          <a:ln w="19050">
            <a:solidFill>
              <a:schemeClr val="accent6">
                <a:lumMod val="50000"/>
              </a:schemeClr>
            </a:solidFill>
            <a:tailEnd type="triangle"/>
          </a:ln>
        </c:spPr>
        <c:txPr>
          <a:bodyPr/>
          <a:lstStyle/>
          <a:p>
            <a:pPr>
              <a:defRPr sz="1100" b="1"/>
            </a:pPr>
            <a:endParaRPr lang="el-GR"/>
          </a:p>
        </c:txPr>
        <c:crossAx val="170157568"/>
        <c:crosses val="autoZero"/>
        <c:crossBetween val="midCat"/>
        <c:majorUnit val="5000"/>
      </c:valAx>
      <c:valAx>
        <c:axId val="170157568"/>
        <c:scaling>
          <c:orientation val="minMax"/>
          <c:max val="7"/>
        </c:scaling>
        <c:delete val="0"/>
        <c:axPos val="l"/>
        <c:majorGridlines>
          <c:spPr>
            <a:ln>
              <a:solidFill>
                <a:sysClr val="windowText" lastClr="000000">
                  <a:alpha val="50000"/>
                </a:sysClr>
              </a:solidFill>
            </a:ln>
          </c:spPr>
        </c:majorGridlines>
        <c:numFmt formatCode="0.00" sourceLinked="1"/>
        <c:majorTickMark val="out"/>
        <c:minorTickMark val="none"/>
        <c:tickLblPos val="nextTo"/>
        <c:spPr>
          <a:ln w="19050">
            <a:solidFill>
              <a:schemeClr val="accent6">
                <a:lumMod val="50000"/>
              </a:schemeClr>
            </a:solidFill>
            <a:tailEnd type="triangle"/>
          </a:ln>
        </c:spPr>
        <c:txPr>
          <a:bodyPr/>
          <a:lstStyle/>
          <a:p>
            <a:pPr>
              <a:defRPr sz="1100" b="1"/>
            </a:pPr>
            <a:endParaRPr lang="el-GR"/>
          </a:p>
        </c:txPr>
        <c:crossAx val="170156032"/>
        <c:crossesAt val="0"/>
        <c:crossBetween val="midCat"/>
        <c:majorUnit val="0.5"/>
        <c:minorUnit val="0.5"/>
      </c:valAx>
    </c:plotArea>
    <c:plotVisOnly val="1"/>
    <c:dispBlanksAs val="gap"/>
    <c:showDLblsOverMax val="0"/>
  </c:chart>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0.07548</cdr:x>
      <cdr:y>0.45349</cdr:y>
    </cdr:from>
    <cdr:to>
      <cdr:x>0.15848</cdr:x>
      <cdr:y>0.45349</cdr:y>
    </cdr:to>
    <cdr:cxnSp macro="">
      <cdr:nvCxnSpPr>
        <cdr:cNvPr id="3" name="Ευθεία γραμμή σύνδεσης 2"/>
        <cdr:cNvCxnSpPr/>
      </cdr:nvCxnSpPr>
      <cdr:spPr>
        <a:xfrm xmlns:a="http://schemas.openxmlformats.org/drawingml/2006/main" flipV="1">
          <a:off x="405654" y="1580937"/>
          <a:ext cx="446042" cy="0"/>
        </a:xfrm>
        <a:prstGeom xmlns:a="http://schemas.openxmlformats.org/drawingml/2006/main" prst="line">
          <a:avLst/>
        </a:prstGeom>
        <a:ln xmlns:a="http://schemas.openxmlformats.org/drawingml/2006/main" w="15875">
          <a:solidFill>
            <a:sysClr val="windowText" lastClr="000000"/>
          </a:solidFill>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0.15807</cdr:x>
      <cdr:y>0.45642</cdr:y>
    </cdr:from>
    <cdr:to>
      <cdr:x>0.15807</cdr:x>
      <cdr:y>0.91079</cdr:y>
    </cdr:to>
    <cdr:cxnSp macro="">
      <cdr:nvCxnSpPr>
        <cdr:cNvPr id="5" name="Ευθεία γραμμή σύνδεσης 4"/>
        <cdr:cNvCxnSpPr/>
      </cdr:nvCxnSpPr>
      <cdr:spPr>
        <a:xfrm xmlns:a="http://schemas.openxmlformats.org/drawingml/2006/main">
          <a:off x="849448" y="1591143"/>
          <a:ext cx="0" cy="1584000"/>
        </a:xfrm>
        <a:prstGeom xmlns:a="http://schemas.openxmlformats.org/drawingml/2006/main" prst="line">
          <a:avLst/>
        </a:prstGeom>
        <a:ln xmlns:a="http://schemas.openxmlformats.org/drawingml/2006/main" w="15875">
          <a:solidFill>
            <a:sysClr val="windowText" lastClr="000000"/>
          </a:solidFill>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0.47195</cdr:x>
      <cdr:y>0.60783</cdr:y>
    </cdr:from>
    <cdr:to>
      <cdr:x>0.47195</cdr:x>
      <cdr:y>0.9044</cdr:y>
    </cdr:to>
    <cdr:cxnSp macro="">
      <cdr:nvCxnSpPr>
        <cdr:cNvPr id="6" name="Ευθεία γραμμή σύνδεσης 5"/>
        <cdr:cNvCxnSpPr/>
      </cdr:nvCxnSpPr>
      <cdr:spPr>
        <a:xfrm xmlns:a="http://schemas.openxmlformats.org/drawingml/2006/main">
          <a:off x="2536263" y="2118988"/>
          <a:ext cx="0" cy="1033888"/>
        </a:xfrm>
        <a:prstGeom xmlns:a="http://schemas.openxmlformats.org/drawingml/2006/main" prst="line">
          <a:avLst/>
        </a:prstGeom>
        <a:ln xmlns:a="http://schemas.openxmlformats.org/drawingml/2006/main" w="15875">
          <a:solidFill>
            <a:sysClr val="windowText" lastClr="000000"/>
          </a:solidFill>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0.07636</cdr:x>
      <cdr:y>0.61829</cdr:y>
    </cdr:from>
    <cdr:to>
      <cdr:x>0.4783</cdr:x>
      <cdr:y>0.61829</cdr:y>
    </cdr:to>
    <cdr:cxnSp macro="">
      <cdr:nvCxnSpPr>
        <cdr:cNvPr id="7" name="Ευθεία γραμμή σύνδεσης 6"/>
        <cdr:cNvCxnSpPr/>
      </cdr:nvCxnSpPr>
      <cdr:spPr>
        <a:xfrm xmlns:a="http://schemas.openxmlformats.org/drawingml/2006/main">
          <a:off x="410384" y="2155469"/>
          <a:ext cx="2160000" cy="0"/>
        </a:xfrm>
        <a:prstGeom xmlns:a="http://schemas.openxmlformats.org/drawingml/2006/main" prst="line">
          <a:avLst/>
        </a:prstGeom>
        <a:ln xmlns:a="http://schemas.openxmlformats.org/drawingml/2006/main" w="15875">
          <a:solidFill>
            <a:schemeClr val="tx1"/>
          </a:solidFill>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0.83067</cdr:x>
      <cdr:y>0.21923</cdr:y>
    </cdr:from>
    <cdr:to>
      <cdr:x>0.83067</cdr:x>
      <cdr:y>0.90892</cdr:y>
    </cdr:to>
    <cdr:cxnSp macro="">
      <cdr:nvCxnSpPr>
        <cdr:cNvPr id="9" name="Ευθεία γραμμή σύνδεσης 8"/>
        <cdr:cNvCxnSpPr/>
      </cdr:nvCxnSpPr>
      <cdr:spPr>
        <a:xfrm xmlns:a="http://schemas.openxmlformats.org/drawingml/2006/main" flipH="1">
          <a:off x="4464040" y="764281"/>
          <a:ext cx="0" cy="2404362"/>
        </a:xfrm>
        <a:prstGeom xmlns:a="http://schemas.openxmlformats.org/drawingml/2006/main" prst="line">
          <a:avLst/>
        </a:prstGeom>
        <a:ln xmlns:a="http://schemas.openxmlformats.org/drawingml/2006/main" w="15875">
          <a:solidFill>
            <a:sysClr val="windowText" lastClr="000000"/>
          </a:solidFill>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0.07743</cdr:x>
      <cdr:y>0.21704</cdr:y>
    </cdr:from>
    <cdr:to>
      <cdr:x>0.82771</cdr:x>
      <cdr:y>0.21704</cdr:y>
    </cdr:to>
    <cdr:cxnSp macro="">
      <cdr:nvCxnSpPr>
        <cdr:cNvPr id="11" name="Ευθεία γραμμή σύνδεσης 10"/>
        <cdr:cNvCxnSpPr/>
      </cdr:nvCxnSpPr>
      <cdr:spPr>
        <a:xfrm xmlns:a="http://schemas.openxmlformats.org/drawingml/2006/main">
          <a:off x="416135" y="756630"/>
          <a:ext cx="4032000" cy="0"/>
        </a:xfrm>
        <a:prstGeom xmlns:a="http://schemas.openxmlformats.org/drawingml/2006/main" prst="line">
          <a:avLst/>
        </a:prstGeom>
        <a:ln xmlns:a="http://schemas.openxmlformats.org/drawingml/2006/main" w="15875">
          <a:solidFill>
            <a:sysClr val="windowText" lastClr="000000"/>
          </a:solidFill>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0.86156</cdr:x>
      <cdr:y>0.1388</cdr:y>
    </cdr:from>
    <cdr:to>
      <cdr:x>0.86156</cdr:x>
      <cdr:y>0.90436</cdr:y>
    </cdr:to>
    <cdr:cxnSp macro="">
      <cdr:nvCxnSpPr>
        <cdr:cNvPr id="13" name="Ευθεία γραμμή σύνδεσης 12"/>
        <cdr:cNvCxnSpPr/>
      </cdr:nvCxnSpPr>
      <cdr:spPr>
        <a:xfrm xmlns:a="http://schemas.openxmlformats.org/drawingml/2006/main">
          <a:off x="4630007" y="483884"/>
          <a:ext cx="0" cy="2668857"/>
        </a:xfrm>
        <a:prstGeom xmlns:a="http://schemas.openxmlformats.org/drawingml/2006/main" prst="line">
          <a:avLst/>
        </a:prstGeom>
        <a:ln xmlns:a="http://schemas.openxmlformats.org/drawingml/2006/main" w="15875">
          <a:solidFill>
            <a:sysClr val="windowText" lastClr="000000"/>
          </a:solidFill>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0.08025</cdr:x>
      <cdr:y>0.13436</cdr:y>
    </cdr:from>
    <cdr:to>
      <cdr:x>0.85733</cdr:x>
      <cdr:y>0.13436</cdr:y>
    </cdr:to>
    <cdr:cxnSp macro="">
      <cdr:nvCxnSpPr>
        <cdr:cNvPr id="14" name="Ευθεία γραμμή σύνδεσης 13"/>
        <cdr:cNvCxnSpPr/>
      </cdr:nvCxnSpPr>
      <cdr:spPr>
        <a:xfrm xmlns:a="http://schemas.openxmlformats.org/drawingml/2006/main">
          <a:off x="431279" y="468395"/>
          <a:ext cx="4176000" cy="0"/>
        </a:xfrm>
        <a:prstGeom xmlns:a="http://schemas.openxmlformats.org/drawingml/2006/main" prst="line">
          <a:avLst/>
        </a:prstGeom>
        <a:ln xmlns:a="http://schemas.openxmlformats.org/drawingml/2006/main" w="15875">
          <a:solidFill>
            <a:sysClr val="windowText" lastClr="000000"/>
          </a:solidFill>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0.8673</cdr:x>
      <cdr:y>0.09111</cdr:y>
    </cdr:from>
    <cdr:to>
      <cdr:x>0.95474</cdr:x>
      <cdr:y>0.17851</cdr:y>
    </cdr:to>
    <cdr:sp macro="" textlink="">
      <cdr:nvSpPr>
        <cdr:cNvPr id="18" name="TextBox 17"/>
        <cdr:cNvSpPr txBox="1"/>
      </cdr:nvSpPr>
      <cdr:spPr>
        <a:xfrm xmlns:a="http://schemas.openxmlformats.org/drawingml/2006/main">
          <a:off x="4660900" y="317612"/>
          <a:ext cx="469900" cy="30468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sz="1100" b="1" dirty="0"/>
            <a:t>MC</a:t>
          </a:r>
          <a:endParaRPr lang="el-GR" sz="1100" b="1" dirty="0"/>
        </a:p>
      </cdr:txBody>
    </cdr:sp>
  </cdr:relSizeAnchor>
  <cdr:relSizeAnchor xmlns:cdr="http://schemas.openxmlformats.org/drawingml/2006/chartDrawing">
    <cdr:from>
      <cdr:x>0.8673</cdr:x>
      <cdr:y>0.17203</cdr:y>
    </cdr:from>
    <cdr:to>
      <cdr:x>0.95474</cdr:x>
      <cdr:y>0.25865</cdr:y>
    </cdr:to>
    <cdr:sp macro="" textlink="">
      <cdr:nvSpPr>
        <cdr:cNvPr id="19" name="TextBox 1"/>
        <cdr:cNvSpPr txBox="1"/>
      </cdr:nvSpPr>
      <cdr:spPr>
        <a:xfrm xmlns:a="http://schemas.openxmlformats.org/drawingml/2006/main">
          <a:off x="4660900" y="599716"/>
          <a:ext cx="469900" cy="30198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1100" b="1" dirty="0"/>
            <a:t>MR</a:t>
          </a:r>
          <a:endParaRPr lang="el-GR" sz="1100" b="1" dirty="0"/>
        </a:p>
      </cdr:txBody>
    </cdr:sp>
  </cdr:relSizeAnchor>
  <cdr:relSizeAnchor xmlns:cdr="http://schemas.openxmlformats.org/drawingml/2006/chartDrawing">
    <cdr:from>
      <cdr:x>0.07444</cdr:x>
      <cdr:y>0.03643</cdr:y>
    </cdr:from>
    <cdr:to>
      <cdr:x>0.23396</cdr:x>
      <cdr:y>0.09107</cdr:y>
    </cdr:to>
    <cdr:sp macro="" textlink="">
      <cdr:nvSpPr>
        <cdr:cNvPr id="2" name="Πλαίσιο κειμένου 1"/>
        <cdr:cNvSpPr txBox="1"/>
      </cdr:nvSpPr>
      <cdr:spPr>
        <a:xfrm xmlns:a="http://schemas.openxmlformats.org/drawingml/2006/main">
          <a:off x="400050" y="127000"/>
          <a:ext cx="857250" cy="1905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l-GR" sz="1200" b="1" dirty="0"/>
            <a:t>κόστος/τιμή</a:t>
          </a:r>
        </a:p>
      </cdr:txBody>
    </cdr:sp>
  </cdr:relSizeAnchor>
  <cdr:relSizeAnchor xmlns:cdr="http://schemas.openxmlformats.org/drawingml/2006/chartDrawing">
    <cdr:from>
      <cdr:x>0.24459</cdr:x>
      <cdr:y>0.06922</cdr:y>
    </cdr:from>
    <cdr:to>
      <cdr:x>0.40411</cdr:x>
      <cdr:y>0.12386</cdr:y>
    </cdr:to>
    <cdr:sp macro="" textlink="">
      <cdr:nvSpPr>
        <cdr:cNvPr id="15" name="Πλαίσιο κειμένου 1"/>
        <cdr:cNvSpPr txBox="1"/>
      </cdr:nvSpPr>
      <cdr:spPr>
        <a:xfrm xmlns:a="http://schemas.openxmlformats.org/drawingml/2006/main">
          <a:off x="1314450" y="241300"/>
          <a:ext cx="857250" cy="190500"/>
        </a:xfrm>
        <a:prstGeom xmlns:a="http://schemas.openxmlformats.org/drawingml/2006/main" prst="rect">
          <a:avLst/>
        </a:prstGeom>
      </cdr:spPr>
    </cdr:sp>
  </cdr:relSizeAnchor>
  <cdr:relSizeAnchor xmlns:cdr="http://schemas.openxmlformats.org/drawingml/2006/chartDrawing">
    <cdr:from>
      <cdr:x>0.3533</cdr:x>
      <cdr:y>0.06011</cdr:y>
    </cdr:from>
    <cdr:to>
      <cdr:x>0.51282</cdr:x>
      <cdr:y>0.11475</cdr:y>
    </cdr:to>
    <cdr:sp macro="" textlink="">
      <cdr:nvSpPr>
        <cdr:cNvPr id="16" name="Πλαίσιο κειμένου 1"/>
        <cdr:cNvSpPr txBox="1"/>
      </cdr:nvSpPr>
      <cdr:spPr>
        <a:xfrm xmlns:a="http://schemas.openxmlformats.org/drawingml/2006/main">
          <a:off x="1898650" y="209550"/>
          <a:ext cx="857250" cy="190500"/>
        </a:xfrm>
        <a:prstGeom xmlns:a="http://schemas.openxmlformats.org/drawingml/2006/main" prst="rect">
          <a:avLst/>
        </a:prstGeom>
      </cdr:spPr>
    </cdr:sp>
  </cdr:relSizeAnchor>
  <cdr:relSizeAnchor xmlns:cdr="http://schemas.openxmlformats.org/drawingml/2006/chartDrawing">
    <cdr:from>
      <cdr:x>0.82931</cdr:x>
      <cdr:y>0.86721</cdr:y>
    </cdr:from>
    <cdr:to>
      <cdr:x>1</cdr:x>
      <cdr:y>0.92732</cdr:y>
    </cdr:to>
    <cdr:sp macro="" textlink="">
      <cdr:nvSpPr>
        <cdr:cNvPr id="4" name="Πλαίσιο κειμένου 3"/>
        <cdr:cNvSpPr txBox="1"/>
      </cdr:nvSpPr>
      <cdr:spPr>
        <a:xfrm xmlns:a="http://schemas.openxmlformats.org/drawingml/2006/main">
          <a:off x="5570904" y="3779044"/>
          <a:ext cx="1146602" cy="261941"/>
        </a:xfrm>
        <a:prstGeom xmlns:a="http://schemas.openxmlformats.org/drawingml/2006/main" prst="rect">
          <a:avLst/>
        </a:prstGeom>
      </cdr:spPr>
      <cdr:txBody>
        <a:bodyPr xmlns:a="http://schemas.openxmlformats.org/drawingml/2006/main" vertOverflow="clip" wrap="square" lIns="0" rIns="0" rtlCol="0"/>
        <a:lstStyle xmlns:a="http://schemas.openxmlformats.org/drawingml/2006/main"/>
        <a:p xmlns:a="http://schemas.openxmlformats.org/drawingml/2006/main">
          <a:r>
            <a:rPr lang="el-GR" sz="1200" b="1" dirty="0"/>
            <a:t>αριθμός φιαλών</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96332"/>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sz="quarter" idx="1"/>
          </p:nvPr>
        </p:nvSpPr>
        <p:spPr>
          <a:xfrm>
            <a:off x="3884613" y="0"/>
            <a:ext cx="2971800" cy="496332"/>
          </a:xfrm>
          <a:prstGeom prst="rect">
            <a:avLst/>
          </a:prstGeom>
        </p:spPr>
        <p:txBody>
          <a:bodyPr vert="horz" lIns="91440" tIns="45720" rIns="91440" bIns="45720" rtlCol="0"/>
          <a:lstStyle>
            <a:lvl1pPr algn="r">
              <a:defRPr sz="1200"/>
            </a:lvl1pPr>
          </a:lstStyle>
          <a:p>
            <a:fld id="{C1C869E4-D0DF-4809-8101-76A5DB111747}" type="datetimeFigureOut">
              <a:rPr lang="el-GR" smtClean="0"/>
              <a:t>13/3/2019</a:t>
            </a:fld>
            <a:endParaRPr lang="el-GR"/>
          </a:p>
        </p:txBody>
      </p:sp>
      <p:sp>
        <p:nvSpPr>
          <p:cNvPr id="4" name="Θέση υποσέλιδου 3"/>
          <p:cNvSpPr>
            <a:spLocks noGrp="1"/>
          </p:cNvSpPr>
          <p:nvPr>
            <p:ph type="ftr" sz="quarter" idx="2"/>
          </p:nvPr>
        </p:nvSpPr>
        <p:spPr>
          <a:xfrm>
            <a:off x="0" y="9428583"/>
            <a:ext cx="2971800" cy="496332"/>
          </a:xfrm>
          <a:prstGeom prst="rect">
            <a:avLst/>
          </a:prstGeom>
        </p:spPr>
        <p:txBody>
          <a:bodyPr vert="horz" lIns="91440" tIns="45720" rIns="91440" bIns="45720" rtlCol="0" anchor="b"/>
          <a:lstStyle>
            <a:lvl1pPr algn="l">
              <a:defRPr sz="1200"/>
            </a:lvl1pPr>
          </a:lstStyle>
          <a:p>
            <a:endParaRPr lang="el-GR"/>
          </a:p>
        </p:txBody>
      </p:sp>
      <p:sp>
        <p:nvSpPr>
          <p:cNvPr id="5" name="Θέση αριθμού διαφάνειας 4"/>
          <p:cNvSpPr>
            <a:spLocks noGrp="1"/>
          </p:cNvSpPr>
          <p:nvPr>
            <p:ph type="sldNum" sz="quarter" idx="3"/>
          </p:nvPr>
        </p:nvSpPr>
        <p:spPr>
          <a:xfrm>
            <a:off x="3884613" y="9428583"/>
            <a:ext cx="2971800" cy="496332"/>
          </a:xfrm>
          <a:prstGeom prst="rect">
            <a:avLst/>
          </a:prstGeom>
        </p:spPr>
        <p:txBody>
          <a:bodyPr vert="horz" lIns="91440" tIns="45720" rIns="91440" bIns="45720" rtlCol="0" anchor="b"/>
          <a:lstStyle>
            <a:lvl1pPr algn="r">
              <a:defRPr sz="1200"/>
            </a:lvl1pPr>
          </a:lstStyle>
          <a:p>
            <a:fld id="{1EF0D77F-3A38-4DE2-9663-C0AD985FFEC7}" type="slidenum">
              <a:rPr lang="el-GR" smtClean="0"/>
              <a:t>‹#›</a:t>
            </a:fld>
            <a:endParaRPr lang="el-GR"/>
          </a:p>
        </p:txBody>
      </p:sp>
    </p:spTree>
    <p:extLst>
      <p:ext uri="{BB962C8B-B14F-4D97-AF65-F5344CB8AC3E}">
        <p14:creationId xmlns:p14="http://schemas.microsoft.com/office/powerpoint/2010/main" val="4285529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6332"/>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96332"/>
          </a:xfrm>
          <a:prstGeom prst="rect">
            <a:avLst/>
          </a:prstGeom>
        </p:spPr>
        <p:txBody>
          <a:bodyPr vert="horz" lIns="91440" tIns="45720" rIns="91440" bIns="45720" rtlCol="0"/>
          <a:lstStyle>
            <a:lvl1pPr algn="r">
              <a:defRPr sz="1200"/>
            </a:lvl1pPr>
          </a:lstStyle>
          <a:p>
            <a:fld id="{7490301A-E4B9-46CE-9BEB-49722D941A0D}" type="datetimeFigureOut">
              <a:rPr lang="el-GR" smtClean="0"/>
              <a:t>13/3/2019</a:t>
            </a:fld>
            <a:endParaRPr lang="el-GR"/>
          </a:p>
        </p:txBody>
      </p:sp>
      <p:sp>
        <p:nvSpPr>
          <p:cNvPr id="4" name="Slide Image Placeholder 3"/>
          <p:cNvSpPr>
            <a:spLocks noGrp="1" noRot="1" noChangeAspect="1"/>
          </p:cNvSpPr>
          <p:nvPr>
            <p:ph type="sldImg" idx="2"/>
          </p:nvPr>
        </p:nvSpPr>
        <p:spPr>
          <a:xfrm>
            <a:off x="947738" y="744538"/>
            <a:ext cx="4962525" cy="3722687"/>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715153"/>
            <a:ext cx="548640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9428583"/>
            <a:ext cx="2971800" cy="496332"/>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9428583"/>
            <a:ext cx="2971800" cy="496332"/>
          </a:xfrm>
          <a:prstGeom prst="rect">
            <a:avLst/>
          </a:prstGeom>
        </p:spPr>
        <p:txBody>
          <a:bodyPr vert="horz" lIns="91440" tIns="45720" rIns="91440" bIns="45720" rtlCol="0" anchor="b"/>
          <a:lstStyle>
            <a:lvl1pPr algn="r">
              <a:defRPr sz="1200"/>
            </a:lvl1pPr>
          </a:lstStyle>
          <a:p>
            <a:fld id="{A0861959-5CEF-4A99-8285-A7CDC6FD63AD}" type="slidenum">
              <a:rPr lang="el-GR" smtClean="0"/>
              <a:t>‹#›</a:t>
            </a:fld>
            <a:endParaRPr lang="el-GR"/>
          </a:p>
        </p:txBody>
      </p:sp>
    </p:spTree>
    <p:extLst>
      <p:ext uri="{BB962C8B-B14F-4D97-AF65-F5344CB8AC3E}">
        <p14:creationId xmlns:p14="http://schemas.microsoft.com/office/powerpoint/2010/main" val="27273077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A0861959-5CEF-4A99-8285-A7CDC6FD63AD}" type="slidenum">
              <a:rPr lang="el-GR" smtClean="0"/>
              <a:t>1</a:t>
            </a:fld>
            <a:endParaRPr lang="el-GR" dirty="0"/>
          </a:p>
        </p:txBody>
      </p:sp>
    </p:spTree>
    <p:extLst>
      <p:ext uri="{BB962C8B-B14F-4D97-AF65-F5344CB8AC3E}">
        <p14:creationId xmlns:p14="http://schemas.microsoft.com/office/powerpoint/2010/main" val="36893171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A0861959-5CEF-4A99-8285-A7CDC6FD63AD}" type="slidenum">
              <a:rPr lang="el-GR" smtClean="0"/>
              <a:t>10</a:t>
            </a:fld>
            <a:endParaRPr lang="el-GR"/>
          </a:p>
        </p:txBody>
      </p:sp>
    </p:spTree>
    <p:extLst>
      <p:ext uri="{BB962C8B-B14F-4D97-AF65-F5344CB8AC3E}">
        <p14:creationId xmlns:p14="http://schemas.microsoft.com/office/powerpoint/2010/main" val="22850583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A0861959-5CEF-4A99-8285-A7CDC6FD63AD}" type="slidenum">
              <a:rPr lang="el-GR" smtClean="0"/>
              <a:t>11</a:t>
            </a:fld>
            <a:endParaRPr lang="el-GR"/>
          </a:p>
        </p:txBody>
      </p:sp>
    </p:spTree>
    <p:extLst>
      <p:ext uri="{BB962C8B-B14F-4D97-AF65-F5344CB8AC3E}">
        <p14:creationId xmlns:p14="http://schemas.microsoft.com/office/powerpoint/2010/main" val="20312963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A0861959-5CEF-4A99-8285-A7CDC6FD63AD}" type="slidenum">
              <a:rPr lang="el-GR" smtClean="0"/>
              <a:t>12</a:t>
            </a:fld>
            <a:endParaRPr lang="el-GR"/>
          </a:p>
        </p:txBody>
      </p:sp>
    </p:spTree>
    <p:extLst>
      <p:ext uri="{BB962C8B-B14F-4D97-AF65-F5344CB8AC3E}">
        <p14:creationId xmlns:p14="http://schemas.microsoft.com/office/powerpoint/2010/main" val="3502466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A0861959-5CEF-4A99-8285-A7CDC6FD63AD}" type="slidenum">
              <a:rPr lang="el-GR" smtClean="0"/>
              <a:t>13</a:t>
            </a:fld>
            <a:endParaRPr lang="el-GR"/>
          </a:p>
        </p:txBody>
      </p:sp>
    </p:spTree>
    <p:extLst>
      <p:ext uri="{BB962C8B-B14F-4D97-AF65-F5344CB8AC3E}">
        <p14:creationId xmlns:p14="http://schemas.microsoft.com/office/powerpoint/2010/main" val="9910182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A0861959-5CEF-4A99-8285-A7CDC6FD63AD}" type="slidenum">
              <a:rPr lang="el-GR" smtClean="0"/>
              <a:t>14</a:t>
            </a:fld>
            <a:endParaRPr lang="el-GR"/>
          </a:p>
        </p:txBody>
      </p:sp>
    </p:spTree>
    <p:extLst>
      <p:ext uri="{BB962C8B-B14F-4D97-AF65-F5344CB8AC3E}">
        <p14:creationId xmlns:p14="http://schemas.microsoft.com/office/powerpoint/2010/main" val="27373444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A0861959-5CEF-4A99-8285-A7CDC6FD63AD}" type="slidenum">
              <a:rPr lang="el-GR" smtClean="0"/>
              <a:t>15</a:t>
            </a:fld>
            <a:endParaRPr lang="el-GR"/>
          </a:p>
        </p:txBody>
      </p:sp>
    </p:spTree>
    <p:extLst>
      <p:ext uri="{BB962C8B-B14F-4D97-AF65-F5344CB8AC3E}">
        <p14:creationId xmlns:p14="http://schemas.microsoft.com/office/powerpoint/2010/main" val="15025619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A0861959-5CEF-4A99-8285-A7CDC6FD63AD}" type="slidenum">
              <a:rPr lang="el-GR" smtClean="0"/>
              <a:t>16</a:t>
            </a:fld>
            <a:endParaRPr lang="el-GR"/>
          </a:p>
        </p:txBody>
      </p:sp>
    </p:spTree>
    <p:extLst>
      <p:ext uri="{BB962C8B-B14F-4D97-AF65-F5344CB8AC3E}">
        <p14:creationId xmlns:p14="http://schemas.microsoft.com/office/powerpoint/2010/main" val="17669725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A0861959-5CEF-4A99-8285-A7CDC6FD63AD}" type="slidenum">
              <a:rPr lang="el-GR" smtClean="0"/>
              <a:t>17</a:t>
            </a:fld>
            <a:endParaRPr lang="el-GR"/>
          </a:p>
        </p:txBody>
      </p:sp>
    </p:spTree>
    <p:extLst>
      <p:ext uri="{BB962C8B-B14F-4D97-AF65-F5344CB8AC3E}">
        <p14:creationId xmlns:p14="http://schemas.microsoft.com/office/powerpoint/2010/main" val="25808001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A0861959-5CEF-4A99-8285-A7CDC6FD63AD}" type="slidenum">
              <a:rPr lang="el-GR" smtClean="0"/>
              <a:t>18</a:t>
            </a:fld>
            <a:endParaRPr lang="el-GR"/>
          </a:p>
        </p:txBody>
      </p:sp>
    </p:spTree>
    <p:extLst>
      <p:ext uri="{BB962C8B-B14F-4D97-AF65-F5344CB8AC3E}">
        <p14:creationId xmlns:p14="http://schemas.microsoft.com/office/powerpoint/2010/main" val="42153597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A0861959-5CEF-4A99-8285-A7CDC6FD63AD}" type="slidenum">
              <a:rPr lang="el-GR" smtClean="0"/>
              <a:t>19</a:t>
            </a:fld>
            <a:endParaRPr lang="el-GR"/>
          </a:p>
        </p:txBody>
      </p:sp>
    </p:spTree>
    <p:extLst>
      <p:ext uri="{BB962C8B-B14F-4D97-AF65-F5344CB8AC3E}">
        <p14:creationId xmlns:p14="http://schemas.microsoft.com/office/powerpoint/2010/main" val="41254244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A0861959-5CEF-4A99-8285-A7CDC6FD63AD}" type="slidenum">
              <a:rPr lang="el-GR" smtClean="0"/>
              <a:t>2</a:t>
            </a:fld>
            <a:endParaRPr lang="el-GR" dirty="0"/>
          </a:p>
        </p:txBody>
      </p:sp>
    </p:spTree>
    <p:extLst>
      <p:ext uri="{BB962C8B-B14F-4D97-AF65-F5344CB8AC3E}">
        <p14:creationId xmlns:p14="http://schemas.microsoft.com/office/powerpoint/2010/main" val="368931712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A0861959-5CEF-4A99-8285-A7CDC6FD63AD}" type="slidenum">
              <a:rPr lang="el-GR" smtClean="0"/>
              <a:t>20</a:t>
            </a:fld>
            <a:endParaRPr lang="el-GR"/>
          </a:p>
        </p:txBody>
      </p:sp>
    </p:spTree>
    <p:extLst>
      <p:ext uri="{BB962C8B-B14F-4D97-AF65-F5344CB8AC3E}">
        <p14:creationId xmlns:p14="http://schemas.microsoft.com/office/powerpoint/2010/main" val="38005877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A0861959-5CEF-4A99-8285-A7CDC6FD63AD}" type="slidenum">
              <a:rPr lang="el-GR" smtClean="0"/>
              <a:t>21</a:t>
            </a:fld>
            <a:endParaRPr lang="el-GR"/>
          </a:p>
        </p:txBody>
      </p:sp>
    </p:spTree>
    <p:extLst>
      <p:ext uri="{BB962C8B-B14F-4D97-AF65-F5344CB8AC3E}">
        <p14:creationId xmlns:p14="http://schemas.microsoft.com/office/powerpoint/2010/main" val="380058779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A0861959-5CEF-4A99-8285-A7CDC6FD63AD}" type="slidenum">
              <a:rPr lang="el-GR" smtClean="0"/>
              <a:t>22</a:t>
            </a:fld>
            <a:endParaRPr lang="el-GR"/>
          </a:p>
        </p:txBody>
      </p:sp>
    </p:spTree>
    <p:extLst>
      <p:ext uri="{BB962C8B-B14F-4D97-AF65-F5344CB8AC3E}">
        <p14:creationId xmlns:p14="http://schemas.microsoft.com/office/powerpoint/2010/main" val="255098740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A0861959-5CEF-4A99-8285-A7CDC6FD63AD}" type="slidenum">
              <a:rPr lang="el-GR" smtClean="0"/>
              <a:t>23</a:t>
            </a:fld>
            <a:endParaRPr lang="el-GR"/>
          </a:p>
        </p:txBody>
      </p:sp>
    </p:spTree>
    <p:extLst>
      <p:ext uri="{BB962C8B-B14F-4D97-AF65-F5344CB8AC3E}">
        <p14:creationId xmlns:p14="http://schemas.microsoft.com/office/powerpoint/2010/main" val="255098740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A0861959-5CEF-4A99-8285-A7CDC6FD63AD}" type="slidenum">
              <a:rPr lang="el-GR" smtClean="0"/>
              <a:t>24</a:t>
            </a:fld>
            <a:endParaRPr lang="el-GR"/>
          </a:p>
        </p:txBody>
      </p:sp>
    </p:spTree>
    <p:extLst>
      <p:ext uri="{BB962C8B-B14F-4D97-AF65-F5344CB8AC3E}">
        <p14:creationId xmlns:p14="http://schemas.microsoft.com/office/powerpoint/2010/main" val="255098740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A0861959-5CEF-4A99-8285-A7CDC6FD63AD}" type="slidenum">
              <a:rPr lang="el-GR" smtClean="0"/>
              <a:t>25</a:t>
            </a:fld>
            <a:endParaRPr lang="el-GR"/>
          </a:p>
        </p:txBody>
      </p:sp>
    </p:spTree>
    <p:extLst>
      <p:ext uri="{BB962C8B-B14F-4D97-AF65-F5344CB8AC3E}">
        <p14:creationId xmlns:p14="http://schemas.microsoft.com/office/powerpoint/2010/main" val="150120009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A0861959-5CEF-4A99-8285-A7CDC6FD63AD}" type="slidenum">
              <a:rPr lang="el-GR" smtClean="0"/>
              <a:t>26</a:t>
            </a:fld>
            <a:endParaRPr lang="el-GR"/>
          </a:p>
        </p:txBody>
      </p:sp>
    </p:spTree>
    <p:extLst>
      <p:ext uri="{BB962C8B-B14F-4D97-AF65-F5344CB8AC3E}">
        <p14:creationId xmlns:p14="http://schemas.microsoft.com/office/powerpoint/2010/main" val="73805549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A0861959-5CEF-4A99-8285-A7CDC6FD63AD}" type="slidenum">
              <a:rPr lang="el-GR" smtClean="0"/>
              <a:t>27</a:t>
            </a:fld>
            <a:endParaRPr lang="el-GR"/>
          </a:p>
        </p:txBody>
      </p:sp>
    </p:spTree>
    <p:extLst>
      <p:ext uri="{BB962C8B-B14F-4D97-AF65-F5344CB8AC3E}">
        <p14:creationId xmlns:p14="http://schemas.microsoft.com/office/powerpoint/2010/main" val="287907080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A0861959-5CEF-4A99-8285-A7CDC6FD63AD}" type="slidenum">
              <a:rPr lang="el-GR" smtClean="0"/>
              <a:t>28</a:t>
            </a:fld>
            <a:endParaRPr lang="el-GR"/>
          </a:p>
        </p:txBody>
      </p:sp>
    </p:spTree>
    <p:extLst>
      <p:ext uri="{BB962C8B-B14F-4D97-AF65-F5344CB8AC3E}">
        <p14:creationId xmlns:p14="http://schemas.microsoft.com/office/powerpoint/2010/main" val="53120044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A0861959-5CEF-4A99-8285-A7CDC6FD63AD}" type="slidenum">
              <a:rPr lang="el-GR" smtClean="0"/>
              <a:t>29</a:t>
            </a:fld>
            <a:endParaRPr lang="el-GR"/>
          </a:p>
        </p:txBody>
      </p:sp>
    </p:spTree>
    <p:extLst>
      <p:ext uri="{BB962C8B-B14F-4D97-AF65-F5344CB8AC3E}">
        <p14:creationId xmlns:p14="http://schemas.microsoft.com/office/powerpoint/2010/main" val="31217348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A0861959-5CEF-4A99-8285-A7CDC6FD63AD}" type="slidenum">
              <a:rPr lang="el-GR" smtClean="0"/>
              <a:t>3</a:t>
            </a:fld>
            <a:endParaRPr lang="el-GR"/>
          </a:p>
        </p:txBody>
      </p:sp>
    </p:spTree>
    <p:extLst>
      <p:ext uri="{BB962C8B-B14F-4D97-AF65-F5344CB8AC3E}">
        <p14:creationId xmlns:p14="http://schemas.microsoft.com/office/powerpoint/2010/main" val="108121974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A0861959-5CEF-4A99-8285-A7CDC6FD63AD}" type="slidenum">
              <a:rPr lang="el-GR" smtClean="0"/>
              <a:t>30</a:t>
            </a:fld>
            <a:endParaRPr lang="el-GR"/>
          </a:p>
        </p:txBody>
      </p:sp>
    </p:spTree>
    <p:extLst>
      <p:ext uri="{BB962C8B-B14F-4D97-AF65-F5344CB8AC3E}">
        <p14:creationId xmlns:p14="http://schemas.microsoft.com/office/powerpoint/2010/main" val="90617596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A0861959-5CEF-4A99-8285-A7CDC6FD63AD}" type="slidenum">
              <a:rPr lang="el-GR" smtClean="0"/>
              <a:t>31</a:t>
            </a:fld>
            <a:endParaRPr lang="el-GR"/>
          </a:p>
        </p:txBody>
      </p:sp>
    </p:spTree>
    <p:extLst>
      <p:ext uri="{BB962C8B-B14F-4D97-AF65-F5344CB8AC3E}">
        <p14:creationId xmlns:p14="http://schemas.microsoft.com/office/powerpoint/2010/main" val="253707598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A0861959-5CEF-4A99-8285-A7CDC6FD63AD}" type="slidenum">
              <a:rPr lang="el-GR" smtClean="0"/>
              <a:t>32</a:t>
            </a:fld>
            <a:endParaRPr lang="el-GR"/>
          </a:p>
        </p:txBody>
      </p:sp>
    </p:spTree>
    <p:extLst>
      <p:ext uri="{BB962C8B-B14F-4D97-AF65-F5344CB8AC3E}">
        <p14:creationId xmlns:p14="http://schemas.microsoft.com/office/powerpoint/2010/main" val="291490692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A0861959-5CEF-4A99-8285-A7CDC6FD63AD}" type="slidenum">
              <a:rPr lang="el-GR" smtClean="0"/>
              <a:t>33</a:t>
            </a:fld>
            <a:endParaRPr lang="el-GR"/>
          </a:p>
        </p:txBody>
      </p:sp>
    </p:spTree>
    <p:extLst>
      <p:ext uri="{BB962C8B-B14F-4D97-AF65-F5344CB8AC3E}">
        <p14:creationId xmlns:p14="http://schemas.microsoft.com/office/powerpoint/2010/main" val="162876348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A0861959-5CEF-4A99-8285-A7CDC6FD63AD}" type="slidenum">
              <a:rPr lang="el-GR" smtClean="0"/>
              <a:t>34</a:t>
            </a:fld>
            <a:endParaRPr lang="el-GR"/>
          </a:p>
        </p:txBody>
      </p:sp>
    </p:spTree>
    <p:extLst>
      <p:ext uri="{BB962C8B-B14F-4D97-AF65-F5344CB8AC3E}">
        <p14:creationId xmlns:p14="http://schemas.microsoft.com/office/powerpoint/2010/main" val="123744321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A0861959-5CEF-4A99-8285-A7CDC6FD63AD}" type="slidenum">
              <a:rPr lang="el-GR" smtClean="0"/>
              <a:t>35</a:t>
            </a:fld>
            <a:endParaRPr lang="el-GR"/>
          </a:p>
        </p:txBody>
      </p:sp>
    </p:spTree>
    <p:extLst>
      <p:ext uri="{BB962C8B-B14F-4D97-AF65-F5344CB8AC3E}">
        <p14:creationId xmlns:p14="http://schemas.microsoft.com/office/powerpoint/2010/main" val="256156975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A0861959-5CEF-4A99-8285-A7CDC6FD63AD}" type="slidenum">
              <a:rPr lang="el-GR" smtClean="0"/>
              <a:t>36</a:t>
            </a:fld>
            <a:endParaRPr lang="el-GR"/>
          </a:p>
        </p:txBody>
      </p:sp>
    </p:spTree>
    <p:extLst>
      <p:ext uri="{BB962C8B-B14F-4D97-AF65-F5344CB8AC3E}">
        <p14:creationId xmlns:p14="http://schemas.microsoft.com/office/powerpoint/2010/main" val="5443298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A0861959-5CEF-4A99-8285-A7CDC6FD63AD}" type="slidenum">
              <a:rPr lang="el-GR" smtClean="0"/>
              <a:t>37</a:t>
            </a:fld>
            <a:endParaRPr lang="el-GR"/>
          </a:p>
        </p:txBody>
      </p:sp>
    </p:spTree>
    <p:extLst>
      <p:ext uri="{BB962C8B-B14F-4D97-AF65-F5344CB8AC3E}">
        <p14:creationId xmlns:p14="http://schemas.microsoft.com/office/powerpoint/2010/main" val="196980335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A0861959-5CEF-4A99-8285-A7CDC6FD63AD}" type="slidenum">
              <a:rPr lang="el-GR" smtClean="0"/>
              <a:t>38</a:t>
            </a:fld>
            <a:endParaRPr lang="el-GR"/>
          </a:p>
        </p:txBody>
      </p:sp>
    </p:spTree>
    <p:extLst>
      <p:ext uri="{BB962C8B-B14F-4D97-AF65-F5344CB8AC3E}">
        <p14:creationId xmlns:p14="http://schemas.microsoft.com/office/powerpoint/2010/main" val="256156975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A0861959-5CEF-4A99-8285-A7CDC6FD63AD}" type="slidenum">
              <a:rPr lang="el-GR" smtClean="0"/>
              <a:t>39</a:t>
            </a:fld>
            <a:endParaRPr lang="el-GR"/>
          </a:p>
        </p:txBody>
      </p:sp>
    </p:spTree>
    <p:extLst>
      <p:ext uri="{BB962C8B-B14F-4D97-AF65-F5344CB8AC3E}">
        <p14:creationId xmlns:p14="http://schemas.microsoft.com/office/powerpoint/2010/main" val="25615697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A0861959-5CEF-4A99-8285-A7CDC6FD63AD}" type="slidenum">
              <a:rPr lang="el-GR" smtClean="0"/>
              <a:t>4</a:t>
            </a:fld>
            <a:endParaRPr lang="el-GR"/>
          </a:p>
        </p:txBody>
      </p:sp>
    </p:spTree>
    <p:extLst>
      <p:ext uri="{BB962C8B-B14F-4D97-AF65-F5344CB8AC3E}">
        <p14:creationId xmlns:p14="http://schemas.microsoft.com/office/powerpoint/2010/main" val="366096717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A0861959-5CEF-4A99-8285-A7CDC6FD63AD}" type="slidenum">
              <a:rPr lang="el-GR" smtClean="0"/>
              <a:t>40</a:t>
            </a:fld>
            <a:endParaRPr lang="el-GR"/>
          </a:p>
        </p:txBody>
      </p:sp>
    </p:spTree>
    <p:extLst>
      <p:ext uri="{BB962C8B-B14F-4D97-AF65-F5344CB8AC3E}">
        <p14:creationId xmlns:p14="http://schemas.microsoft.com/office/powerpoint/2010/main" val="256156975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A0861959-5CEF-4A99-8285-A7CDC6FD63AD}" type="slidenum">
              <a:rPr lang="el-GR" smtClean="0"/>
              <a:t>41</a:t>
            </a:fld>
            <a:endParaRPr lang="el-GR"/>
          </a:p>
        </p:txBody>
      </p:sp>
    </p:spTree>
    <p:extLst>
      <p:ext uri="{BB962C8B-B14F-4D97-AF65-F5344CB8AC3E}">
        <p14:creationId xmlns:p14="http://schemas.microsoft.com/office/powerpoint/2010/main" val="2414320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A0861959-5CEF-4A99-8285-A7CDC6FD63AD}" type="slidenum">
              <a:rPr lang="el-GR" smtClean="0"/>
              <a:t>5</a:t>
            </a:fld>
            <a:endParaRPr lang="el-GR"/>
          </a:p>
        </p:txBody>
      </p:sp>
    </p:spTree>
    <p:extLst>
      <p:ext uri="{BB962C8B-B14F-4D97-AF65-F5344CB8AC3E}">
        <p14:creationId xmlns:p14="http://schemas.microsoft.com/office/powerpoint/2010/main" val="2382945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A0861959-5CEF-4A99-8285-A7CDC6FD63AD}" type="slidenum">
              <a:rPr lang="el-GR" smtClean="0"/>
              <a:t>6</a:t>
            </a:fld>
            <a:endParaRPr lang="el-GR"/>
          </a:p>
        </p:txBody>
      </p:sp>
    </p:spTree>
    <p:extLst>
      <p:ext uri="{BB962C8B-B14F-4D97-AF65-F5344CB8AC3E}">
        <p14:creationId xmlns:p14="http://schemas.microsoft.com/office/powerpoint/2010/main" val="26141956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A0861959-5CEF-4A99-8285-A7CDC6FD63AD}" type="slidenum">
              <a:rPr lang="el-GR" smtClean="0"/>
              <a:t>7</a:t>
            </a:fld>
            <a:endParaRPr lang="el-GR"/>
          </a:p>
        </p:txBody>
      </p:sp>
    </p:spTree>
    <p:extLst>
      <p:ext uri="{BB962C8B-B14F-4D97-AF65-F5344CB8AC3E}">
        <p14:creationId xmlns:p14="http://schemas.microsoft.com/office/powerpoint/2010/main" val="29235616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A0861959-5CEF-4A99-8285-A7CDC6FD63AD}" type="slidenum">
              <a:rPr lang="el-GR" smtClean="0"/>
              <a:t>8</a:t>
            </a:fld>
            <a:endParaRPr lang="el-GR"/>
          </a:p>
        </p:txBody>
      </p:sp>
    </p:spTree>
    <p:extLst>
      <p:ext uri="{BB962C8B-B14F-4D97-AF65-F5344CB8AC3E}">
        <p14:creationId xmlns:p14="http://schemas.microsoft.com/office/powerpoint/2010/main" val="8594565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A0861959-5CEF-4A99-8285-A7CDC6FD63AD}" type="slidenum">
              <a:rPr lang="el-GR" smtClean="0"/>
              <a:t>9</a:t>
            </a:fld>
            <a:endParaRPr lang="el-GR"/>
          </a:p>
        </p:txBody>
      </p:sp>
    </p:spTree>
    <p:extLst>
      <p:ext uri="{BB962C8B-B14F-4D97-AF65-F5344CB8AC3E}">
        <p14:creationId xmlns:p14="http://schemas.microsoft.com/office/powerpoint/2010/main" val="3946142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3/13/2019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3/13/2019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3/13/2019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1D8BD707-D9CF-40AE-B4C6-C98DA3205C09}" type="datetimeFigureOut">
              <a:rPr lang="en-US" smtClean="0"/>
              <a:pPr/>
              <a:t>3/13/2019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1D8BD707-D9CF-40AE-B4C6-C98DA3205C09}" type="datetimeFigureOut">
              <a:rPr lang="en-US" smtClean="0"/>
              <a:pPr/>
              <a:t>3/13/2019</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6F15528-21DE-4FAA-801E-634DDDAF4B2B}" type="slidenum">
              <a:rPr lang="en-US" smtClean="0"/>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Εικόνα 8"/>
          <p:cNvPicPr>
            <a:picLocks noChangeAspect="1"/>
          </p:cNvPicPr>
          <p:nvPr/>
        </p:nvPicPr>
        <p:blipFill rotWithShape="1">
          <a:blip r:embed="rId3" cstate="print">
            <a:extLst>
              <a:ext uri="{28A0092B-C50C-407E-A947-70E740481C1C}">
                <a14:useLocalDpi xmlns:a14="http://schemas.microsoft.com/office/drawing/2010/main" val="0"/>
              </a:ext>
            </a:extLst>
          </a:blip>
          <a:srcRect l="28721" t="34863" r="28721" b="34516"/>
          <a:stretch/>
        </p:blipFill>
        <p:spPr>
          <a:xfrm>
            <a:off x="838200" y="5648205"/>
            <a:ext cx="1713040" cy="828795"/>
          </a:xfrm>
          <a:prstGeom prst="rect">
            <a:avLst/>
          </a:prstGeom>
        </p:spPr>
      </p:pic>
      <p:pic>
        <p:nvPicPr>
          <p:cNvPr id="5" name="Εικόνα 4"/>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792307" y="284017"/>
            <a:ext cx="7559386" cy="5014237"/>
          </a:xfrm>
          <a:prstGeom prst="rect">
            <a:avLst/>
          </a:prstGeom>
        </p:spPr>
      </p:pic>
      <p:sp>
        <p:nvSpPr>
          <p:cNvPr id="6" name="TextBox 5"/>
          <p:cNvSpPr txBox="1"/>
          <p:nvPr/>
        </p:nvSpPr>
        <p:spPr>
          <a:xfrm>
            <a:off x="800100" y="4379893"/>
            <a:ext cx="7561008" cy="954107"/>
          </a:xfrm>
          <a:prstGeom prst="rect">
            <a:avLst/>
          </a:prstGeom>
          <a:noFill/>
        </p:spPr>
        <p:txBody>
          <a:bodyPr wrap="square" rtlCol="0">
            <a:spAutoFit/>
          </a:bodyPr>
          <a:lstStyle/>
          <a:p>
            <a:pPr algn="ctr"/>
            <a:r>
              <a:rPr lang="el-GR" sz="3600" dirty="0" smtClean="0">
                <a:solidFill>
                  <a:schemeClr val="tx2">
                    <a:lumMod val="50000"/>
                  </a:schemeClr>
                </a:solidFill>
              </a:rPr>
              <a:t>ΔΙΟΙΚΗΤΙΚΗ ΛΟΓΙΣΤΙΚΗ </a:t>
            </a:r>
          </a:p>
          <a:p>
            <a:pPr algn="ctr"/>
            <a:r>
              <a:rPr lang="el-GR" sz="2000" dirty="0" smtClean="0">
                <a:solidFill>
                  <a:schemeClr val="tx2">
                    <a:lumMod val="50000"/>
                  </a:schemeClr>
                </a:solidFill>
              </a:rPr>
              <a:t>Εξετάζοντας το παρελθόν και το μέλλον</a:t>
            </a:r>
            <a:endParaRPr lang="el-GR" sz="2000" dirty="0">
              <a:solidFill>
                <a:schemeClr val="tx2">
                  <a:lumMod val="50000"/>
                </a:schemeClr>
              </a:solidFill>
            </a:endParaRPr>
          </a:p>
        </p:txBody>
      </p:sp>
      <p:sp>
        <p:nvSpPr>
          <p:cNvPr id="8" name="TextBox 7"/>
          <p:cNvSpPr txBox="1"/>
          <p:nvPr/>
        </p:nvSpPr>
        <p:spPr>
          <a:xfrm>
            <a:off x="791496" y="219491"/>
            <a:ext cx="7561008" cy="461665"/>
          </a:xfrm>
          <a:prstGeom prst="rect">
            <a:avLst/>
          </a:prstGeom>
          <a:noFill/>
        </p:spPr>
        <p:txBody>
          <a:bodyPr wrap="square" rtlCol="0">
            <a:spAutoFit/>
          </a:bodyPr>
          <a:lstStyle/>
          <a:p>
            <a:pPr algn="ctr"/>
            <a:r>
              <a:rPr lang="en-GB" sz="2400" dirty="0" err="1">
                <a:solidFill>
                  <a:schemeClr val="tx2">
                    <a:lumMod val="50000"/>
                  </a:schemeClr>
                </a:solidFill>
              </a:rPr>
              <a:t>Alnoor</a:t>
            </a:r>
            <a:r>
              <a:rPr lang="en-GB" sz="2400" dirty="0">
                <a:solidFill>
                  <a:schemeClr val="tx2">
                    <a:lumMod val="50000"/>
                  </a:schemeClr>
                </a:solidFill>
              </a:rPr>
              <a:t> </a:t>
            </a:r>
            <a:r>
              <a:rPr lang="en-GB" sz="2400" dirty="0" err="1">
                <a:solidFill>
                  <a:schemeClr val="tx2">
                    <a:lumMod val="50000"/>
                  </a:schemeClr>
                </a:solidFill>
              </a:rPr>
              <a:t>Bhimani</a:t>
            </a:r>
            <a:r>
              <a:rPr lang="en-GB" sz="2400" dirty="0">
                <a:solidFill>
                  <a:schemeClr val="tx2">
                    <a:lumMod val="50000"/>
                  </a:schemeClr>
                </a:solidFill>
              </a:rPr>
              <a:t> </a:t>
            </a:r>
            <a:r>
              <a:rPr lang="el-GR" sz="2400" dirty="0" smtClean="0">
                <a:solidFill>
                  <a:schemeClr val="tx2">
                    <a:lumMod val="50000"/>
                  </a:schemeClr>
                </a:solidFill>
              </a:rPr>
              <a:t>– </a:t>
            </a:r>
            <a:r>
              <a:rPr lang="en-GB" sz="2400" dirty="0" smtClean="0">
                <a:solidFill>
                  <a:schemeClr val="tx2">
                    <a:lumMod val="50000"/>
                  </a:schemeClr>
                </a:solidFill>
              </a:rPr>
              <a:t>Michael Bromwich</a:t>
            </a:r>
          </a:p>
        </p:txBody>
      </p:sp>
    </p:spTree>
    <p:extLst>
      <p:ext uri="{BB962C8B-B14F-4D97-AF65-F5344CB8AC3E}">
        <p14:creationId xmlns:p14="http://schemas.microsoft.com/office/powerpoint/2010/main" val="4239778821"/>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70243"/>
            <a:ext cx="8229600" cy="769441"/>
          </a:xfrm>
        </p:spPr>
        <p:txBody>
          <a:bodyPr>
            <a:noAutofit/>
          </a:bodyPr>
          <a:lstStyle/>
          <a:p>
            <a:r>
              <a:rPr lang="el-GR" sz="3200" dirty="0" smtClean="0">
                <a:solidFill>
                  <a:srgbClr val="FF0000"/>
                </a:solidFill>
              </a:rPr>
              <a:t>Κόστος </a:t>
            </a:r>
            <a:r>
              <a:rPr lang="en-GB" sz="3200" dirty="0" smtClean="0">
                <a:solidFill>
                  <a:srgbClr val="FF0000"/>
                </a:solidFill>
              </a:rPr>
              <a:t>vs </a:t>
            </a:r>
            <a:r>
              <a:rPr lang="el-GR" sz="3200" dirty="0" smtClean="0">
                <a:solidFill>
                  <a:srgbClr val="FF0000"/>
                </a:solidFill>
              </a:rPr>
              <a:t>έξοδο </a:t>
            </a:r>
            <a:r>
              <a:rPr lang="el-GR" sz="2400" dirty="0" smtClean="0">
                <a:solidFill>
                  <a:srgbClr val="FF0000"/>
                </a:solidFill>
              </a:rPr>
              <a:t>(συνέχεια)</a:t>
            </a:r>
            <a:endParaRPr lang="el-GR" sz="2400" dirty="0">
              <a:solidFill>
                <a:srgbClr val="FF0000"/>
              </a:solidFill>
            </a:endParaRPr>
          </a:p>
        </p:txBody>
      </p:sp>
      <p:sp>
        <p:nvSpPr>
          <p:cNvPr id="4" name="Rectangle 3"/>
          <p:cNvSpPr/>
          <p:nvPr/>
        </p:nvSpPr>
        <p:spPr>
          <a:xfrm>
            <a:off x="8610600" y="6297168"/>
            <a:ext cx="540000" cy="408432"/>
          </a:xfrm>
          <a:prstGeom prst="rect">
            <a:avLst/>
          </a:prstGeom>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400" b="1" dirty="0"/>
              <a:t>8</a:t>
            </a:r>
          </a:p>
        </p:txBody>
      </p:sp>
      <p:sp>
        <p:nvSpPr>
          <p:cNvPr id="6" name="Rectangle 28"/>
          <p:cNvSpPr/>
          <p:nvPr/>
        </p:nvSpPr>
        <p:spPr>
          <a:xfrm>
            <a:off x="0" y="6297168"/>
            <a:ext cx="1080000" cy="408432"/>
          </a:xfrm>
          <a:prstGeom prst="rect">
            <a:avLst/>
          </a:prstGeom>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l-GR" b="1" dirty="0" smtClean="0"/>
              <a:t>Εισαγωγή</a:t>
            </a:r>
            <a:endParaRPr lang="el-GR" b="1" dirty="0"/>
          </a:p>
        </p:txBody>
      </p:sp>
      <p:cxnSp>
        <p:nvCxnSpPr>
          <p:cNvPr id="9" name="Ευθεία γραμμή σύνδεσης 8"/>
          <p:cNvCxnSpPr/>
          <p:nvPr/>
        </p:nvCxnSpPr>
        <p:spPr>
          <a:xfrm>
            <a:off x="1154400" y="6248400"/>
            <a:ext cx="7380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612000" y="1676400"/>
            <a:ext cx="7920000" cy="3905364"/>
          </a:xfrm>
          <a:prstGeom prst="rect">
            <a:avLst/>
          </a:prstGeom>
          <a:noFill/>
        </p:spPr>
        <p:txBody>
          <a:bodyPr wrap="square" rtlCol="0">
            <a:spAutoFit/>
          </a:bodyPr>
          <a:lstStyle/>
          <a:p>
            <a:pPr>
              <a:lnSpc>
                <a:spcPct val="125000"/>
              </a:lnSpc>
              <a:spcBef>
                <a:spcPts val="600"/>
              </a:spcBef>
            </a:pPr>
            <a:r>
              <a:rPr lang="el-GR" sz="2400" dirty="0" smtClean="0">
                <a:solidFill>
                  <a:schemeClr val="tx2"/>
                </a:solidFill>
              </a:rPr>
              <a:t>Παραδείγματα</a:t>
            </a:r>
          </a:p>
          <a:p>
            <a:pPr marL="457200" indent="-457200">
              <a:lnSpc>
                <a:spcPct val="125000"/>
              </a:lnSpc>
              <a:spcBef>
                <a:spcPts val="600"/>
              </a:spcBef>
              <a:buFont typeface="Wingdings" panose="05000000000000000000" pitchFamily="2" charset="2"/>
              <a:buChar char="v"/>
            </a:pPr>
            <a:r>
              <a:rPr lang="el-GR" sz="2400" dirty="0" smtClean="0">
                <a:solidFill>
                  <a:schemeClr val="tx2"/>
                </a:solidFill>
              </a:rPr>
              <a:t>Ο μισθός ενός υπαλλήλου είναι κόστος που θα μετατραπεί άμεσα σε έξοδο κατά τον μήνα καταβολής του.</a:t>
            </a:r>
          </a:p>
          <a:p>
            <a:pPr marL="457200" indent="-457200">
              <a:lnSpc>
                <a:spcPct val="125000"/>
              </a:lnSpc>
              <a:spcBef>
                <a:spcPts val="600"/>
              </a:spcBef>
              <a:buFont typeface="Wingdings" panose="05000000000000000000" pitchFamily="2" charset="2"/>
              <a:buChar char="v"/>
            </a:pPr>
            <a:r>
              <a:rPr lang="el-GR" sz="2400" dirty="0" smtClean="0">
                <a:solidFill>
                  <a:schemeClr val="tx2"/>
                </a:solidFill>
              </a:rPr>
              <a:t>Το κόστος κατασκευής ενός εργοστασίου θα μετατραπεί σε έξοδο μέσω των αποσβέσεων, όχι άμεσα αλλά μέσα στον χρόνο της ωφέλιμης ζωής του (π.χ. 25 χρόνια).</a:t>
            </a:r>
            <a:endParaRPr lang="el-GR" sz="2400" dirty="0">
              <a:solidFill>
                <a:schemeClr val="tx2"/>
              </a:solidFill>
            </a:endParaRPr>
          </a:p>
        </p:txBody>
      </p:sp>
      <p:sp>
        <p:nvSpPr>
          <p:cNvPr id="10" name="TextBox 9"/>
          <p:cNvSpPr txBox="1"/>
          <p:nvPr/>
        </p:nvSpPr>
        <p:spPr>
          <a:xfrm>
            <a:off x="1049592" y="5943600"/>
            <a:ext cx="7561008" cy="646331"/>
          </a:xfrm>
          <a:prstGeom prst="rect">
            <a:avLst/>
          </a:prstGeom>
          <a:noFill/>
        </p:spPr>
        <p:txBody>
          <a:bodyPr wrap="square" rtlCol="0">
            <a:spAutoFit/>
          </a:bodyPr>
          <a:lstStyle/>
          <a:p>
            <a:r>
              <a:rPr lang="el-GR" dirty="0" smtClean="0">
                <a:solidFill>
                  <a:schemeClr val="tx2">
                    <a:lumMod val="50000"/>
                  </a:schemeClr>
                </a:solidFill>
              </a:rPr>
              <a:t>ΔΙΟΙΚΗΤΙΚΗ ΛΟΓΙΣΤΙΚΗ </a:t>
            </a:r>
            <a:endParaRPr lang="el-GR" dirty="0">
              <a:solidFill>
                <a:schemeClr val="tx2">
                  <a:lumMod val="50000"/>
                </a:schemeClr>
              </a:solidFill>
            </a:endParaRPr>
          </a:p>
          <a:p>
            <a:r>
              <a:rPr lang="el-GR" dirty="0" smtClean="0">
                <a:solidFill>
                  <a:schemeClr val="tx2">
                    <a:lumMod val="50000"/>
                  </a:schemeClr>
                </a:solidFill>
              </a:rPr>
              <a:t>Εξετάζοντας το παρελθόν και το μέλλον</a:t>
            </a:r>
            <a:endParaRPr lang="el-GR" dirty="0">
              <a:solidFill>
                <a:schemeClr val="tx2">
                  <a:lumMod val="50000"/>
                </a:schemeClr>
              </a:solidFill>
            </a:endParaRPr>
          </a:p>
        </p:txBody>
      </p:sp>
    </p:spTree>
    <p:extLst>
      <p:ext uri="{BB962C8B-B14F-4D97-AF65-F5344CB8AC3E}">
        <p14:creationId xmlns:p14="http://schemas.microsoft.com/office/powerpoint/2010/main" val="107979063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fade">
                                      <p:cBhvr>
                                        <p:cTn id="13" dur="1500"/>
                                        <p:tgtEl>
                                          <p:spTgt spid="5">
                                            <p:txEl>
                                              <p:pRg st="0" end="0"/>
                                            </p:txEl>
                                          </p:spTgt>
                                        </p:tgtEl>
                                      </p:cBhvr>
                                    </p:animEffect>
                                  </p:childTnLst>
                                </p:cTn>
                              </p:par>
                            </p:childTnLst>
                          </p:cTn>
                        </p:par>
                        <p:par>
                          <p:cTn id="14" fill="hold">
                            <p:stCondLst>
                              <p:cond delay="2500"/>
                            </p:stCondLst>
                            <p:childTnLst>
                              <p:par>
                                <p:cTn id="15" presetID="10" presetClass="entr" presetSubtype="0" fill="hold" grpId="0" nodeType="after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1500"/>
                                        <p:tgtEl>
                                          <p:spTgt spid="5">
                                            <p:txEl>
                                              <p:pRg st="1" end="1"/>
                                            </p:txEl>
                                          </p:spTgt>
                                        </p:tgtEl>
                                      </p:cBhvr>
                                    </p:animEffect>
                                  </p:childTnLst>
                                </p:cTn>
                              </p:par>
                            </p:childTnLst>
                          </p:cTn>
                        </p:par>
                        <p:par>
                          <p:cTn id="18" fill="hold">
                            <p:stCondLst>
                              <p:cond delay="4000"/>
                            </p:stCondLst>
                            <p:childTnLst>
                              <p:par>
                                <p:cTn id="19" presetID="10" presetClass="entr" presetSubtype="0" fill="hold" grpId="0" nodeType="after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70243"/>
            <a:ext cx="8229600" cy="769441"/>
          </a:xfrm>
        </p:spPr>
        <p:txBody>
          <a:bodyPr>
            <a:noAutofit/>
          </a:bodyPr>
          <a:lstStyle/>
          <a:p>
            <a:r>
              <a:rPr lang="el-GR" sz="3200" dirty="0" smtClean="0">
                <a:solidFill>
                  <a:srgbClr val="FF0000"/>
                </a:solidFill>
              </a:rPr>
              <a:t>Φορέας κόστους </a:t>
            </a:r>
            <a:r>
              <a:rPr lang="en-GB" sz="3200" dirty="0" smtClean="0">
                <a:solidFill>
                  <a:srgbClr val="FF0000"/>
                </a:solidFill>
              </a:rPr>
              <a:t/>
            </a:r>
            <a:br>
              <a:rPr lang="en-GB" sz="3200" dirty="0" smtClean="0">
                <a:solidFill>
                  <a:srgbClr val="FF0000"/>
                </a:solidFill>
              </a:rPr>
            </a:br>
            <a:r>
              <a:rPr lang="el-GR" sz="3200" dirty="0" smtClean="0">
                <a:solidFill>
                  <a:srgbClr val="FF0000"/>
                </a:solidFill>
              </a:rPr>
              <a:t>ή κοστολογικό αντικείμενο (</a:t>
            </a:r>
            <a:r>
              <a:rPr lang="en-GB" sz="3200" dirty="0" smtClean="0">
                <a:solidFill>
                  <a:srgbClr val="FF0000"/>
                </a:solidFill>
              </a:rPr>
              <a:t>cost object)</a:t>
            </a:r>
            <a:endParaRPr lang="el-GR" sz="3200" dirty="0">
              <a:solidFill>
                <a:srgbClr val="FF0000"/>
              </a:solidFill>
            </a:endParaRPr>
          </a:p>
        </p:txBody>
      </p:sp>
      <p:sp>
        <p:nvSpPr>
          <p:cNvPr id="4" name="Rectangle 3"/>
          <p:cNvSpPr/>
          <p:nvPr/>
        </p:nvSpPr>
        <p:spPr>
          <a:xfrm>
            <a:off x="8610600" y="6297168"/>
            <a:ext cx="540000" cy="408432"/>
          </a:xfrm>
          <a:prstGeom prst="rect">
            <a:avLst/>
          </a:prstGeom>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400" b="1" dirty="0"/>
              <a:t>9</a:t>
            </a:r>
          </a:p>
        </p:txBody>
      </p:sp>
      <p:sp>
        <p:nvSpPr>
          <p:cNvPr id="6" name="Rectangle 28"/>
          <p:cNvSpPr/>
          <p:nvPr/>
        </p:nvSpPr>
        <p:spPr>
          <a:xfrm>
            <a:off x="0" y="6297168"/>
            <a:ext cx="1080000" cy="408432"/>
          </a:xfrm>
          <a:prstGeom prst="rect">
            <a:avLst/>
          </a:prstGeom>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l-GR" b="1" dirty="0" smtClean="0"/>
              <a:t>Εισαγωγή</a:t>
            </a:r>
            <a:endParaRPr lang="el-GR" b="1" dirty="0"/>
          </a:p>
        </p:txBody>
      </p:sp>
      <p:cxnSp>
        <p:nvCxnSpPr>
          <p:cNvPr id="9" name="Ευθεία γραμμή σύνδεσης 8"/>
          <p:cNvCxnSpPr/>
          <p:nvPr/>
        </p:nvCxnSpPr>
        <p:spPr>
          <a:xfrm>
            <a:off x="1154400" y="6248400"/>
            <a:ext cx="7380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612000" y="1676400"/>
            <a:ext cx="7920000" cy="4122732"/>
          </a:xfrm>
          <a:prstGeom prst="rect">
            <a:avLst/>
          </a:prstGeom>
          <a:noFill/>
        </p:spPr>
        <p:txBody>
          <a:bodyPr wrap="square" rtlCol="0">
            <a:spAutoFit/>
          </a:bodyPr>
          <a:lstStyle/>
          <a:p>
            <a:pPr marL="285750" indent="-285750">
              <a:lnSpc>
                <a:spcPct val="120000"/>
              </a:lnSpc>
              <a:spcBef>
                <a:spcPts val="600"/>
              </a:spcBef>
              <a:buFont typeface="Wingdings" panose="05000000000000000000" pitchFamily="2" charset="2"/>
              <a:buChar char="v"/>
            </a:pPr>
            <a:r>
              <a:rPr lang="el-GR" sz="2800" dirty="0" smtClean="0">
                <a:solidFill>
                  <a:schemeClr val="tx2"/>
                </a:solidFill>
              </a:rPr>
              <a:t>Είναι οτιδήποτε αποτελεί το αντικείμενο κοστολόγησης.</a:t>
            </a:r>
          </a:p>
          <a:p>
            <a:pPr marL="252000">
              <a:lnSpc>
                <a:spcPct val="110000"/>
              </a:lnSpc>
              <a:spcBef>
                <a:spcPts val="600"/>
              </a:spcBef>
            </a:pPr>
            <a:r>
              <a:rPr lang="el-GR" sz="2800" dirty="0" smtClean="0">
                <a:solidFill>
                  <a:schemeClr val="tx2"/>
                </a:solidFill>
              </a:rPr>
              <a:t>Παραδείγματα: μία φιάλη κρασιού, ένα ανδρικό κοστούμι, ένα αυτοκίνητο, ένα διαμέρισμα πολυκατοικίας. Μπορεί να είναι επίσης το τμήμα συσκευασίας μιας βιομηχανικής επιχείρησης, το </a:t>
            </a:r>
            <a:r>
              <a:rPr lang="en-GB" sz="2800" dirty="0" smtClean="0">
                <a:solidFill>
                  <a:schemeClr val="tx2"/>
                </a:solidFill>
              </a:rPr>
              <a:t>bar </a:t>
            </a:r>
            <a:r>
              <a:rPr lang="el-GR" sz="2800" dirty="0" smtClean="0">
                <a:solidFill>
                  <a:schemeClr val="tx2"/>
                </a:solidFill>
              </a:rPr>
              <a:t>ενός ξενοδοχείου ή ένα κατάστημα μιας τραπεζικής επιχείρησης.</a:t>
            </a:r>
            <a:endParaRPr lang="el-GR" sz="2800" dirty="0">
              <a:solidFill>
                <a:schemeClr val="tx2"/>
              </a:solidFill>
            </a:endParaRPr>
          </a:p>
        </p:txBody>
      </p:sp>
      <p:sp>
        <p:nvSpPr>
          <p:cNvPr id="10" name="TextBox 9"/>
          <p:cNvSpPr txBox="1"/>
          <p:nvPr/>
        </p:nvSpPr>
        <p:spPr>
          <a:xfrm>
            <a:off x="1049592" y="5943600"/>
            <a:ext cx="7561008" cy="646331"/>
          </a:xfrm>
          <a:prstGeom prst="rect">
            <a:avLst/>
          </a:prstGeom>
          <a:noFill/>
        </p:spPr>
        <p:txBody>
          <a:bodyPr wrap="square" rtlCol="0">
            <a:spAutoFit/>
          </a:bodyPr>
          <a:lstStyle/>
          <a:p>
            <a:r>
              <a:rPr lang="el-GR" dirty="0" smtClean="0">
                <a:solidFill>
                  <a:schemeClr val="tx2">
                    <a:lumMod val="50000"/>
                  </a:schemeClr>
                </a:solidFill>
              </a:rPr>
              <a:t>ΔΙΟΙΚΗΤΙΚΗ ΛΟΓΙΣΤΙΚΗ </a:t>
            </a:r>
            <a:endParaRPr lang="el-GR" dirty="0">
              <a:solidFill>
                <a:schemeClr val="tx2">
                  <a:lumMod val="50000"/>
                </a:schemeClr>
              </a:solidFill>
            </a:endParaRPr>
          </a:p>
          <a:p>
            <a:r>
              <a:rPr lang="el-GR" dirty="0" smtClean="0">
                <a:solidFill>
                  <a:schemeClr val="tx2">
                    <a:lumMod val="50000"/>
                  </a:schemeClr>
                </a:solidFill>
              </a:rPr>
              <a:t>Εξετάζοντας το παρελθόν και το μέλλον</a:t>
            </a:r>
            <a:endParaRPr lang="el-GR" dirty="0">
              <a:solidFill>
                <a:schemeClr val="tx2">
                  <a:lumMod val="50000"/>
                </a:schemeClr>
              </a:solidFill>
            </a:endParaRPr>
          </a:p>
        </p:txBody>
      </p:sp>
    </p:spTree>
    <p:extLst>
      <p:ext uri="{BB962C8B-B14F-4D97-AF65-F5344CB8AC3E}">
        <p14:creationId xmlns:p14="http://schemas.microsoft.com/office/powerpoint/2010/main" val="78202216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fade">
                                      <p:cBhvr>
                                        <p:cTn id="13" dur="1500"/>
                                        <p:tgtEl>
                                          <p:spTgt spid="5">
                                            <p:txEl>
                                              <p:pRg st="0" end="0"/>
                                            </p:txEl>
                                          </p:spTgt>
                                        </p:tgtEl>
                                      </p:cBhvr>
                                    </p:animEffect>
                                  </p:childTnLst>
                                </p:cTn>
                              </p:par>
                            </p:childTnLst>
                          </p:cTn>
                        </p:par>
                        <p:par>
                          <p:cTn id="14" fill="hold">
                            <p:stCondLst>
                              <p:cond delay="2500"/>
                            </p:stCondLst>
                            <p:childTnLst>
                              <p:par>
                                <p:cTn id="15" presetID="10" presetClass="entr" presetSubtype="0" fill="hold" grpId="0" nodeType="after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1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70243"/>
            <a:ext cx="8229600" cy="769441"/>
          </a:xfrm>
        </p:spPr>
        <p:txBody>
          <a:bodyPr>
            <a:noAutofit/>
          </a:bodyPr>
          <a:lstStyle/>
          <a:p>
            <a:r>
              <a:rPr lang="el-GR" sz="3200" dirty="0" smtClean="0">
                <a:solidFill>
                  <a:srgbClr val="FF0000"/>
                </a:solidFill>
              </a:rPr>
              <a:t>Άμεσο κόστος (</a:t>
            </a:r>
            <a:r>
              <a:rPr lang="en-GB" sz="3200" dirty="0" smtClean="0">
                <a:solidFill>
                  <a:srgbClr val="FF0000"/>
                </a:solidFill>
              </a:rPr>
              <a:t>direct cost)</a:t>
            </a:r>
            <a:endParaRPr lang="el-GR" sz="3200" dirty="0">
              <a:solidFill>
                <a:srgbClr val="FF0000"/>
              </a:solidFill>
            </a:endParaRPr>
          </a:p>
        </p:txBody>
      </p:sp>
      <p:sp>
        <p:nvSpPr>
          <p:cNvPr id="4" name="Rectangle 3"/>
          <p:cNvSpPr/>
          <p:nvPr/>
        </p:nvSpPr>
        <p:spPr>
          <a:xfrm>
            <a:off x="8610600" y="6297168"/>
            <a:ext cx="540000" cy="408432"/>
          </a:xfrm>
          <a:prstGeom prst="rect">
            <a:avLst/>
          </a:prstGeom>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400" b="1" dirty="0" smtClean="0"/>
              <a:t>10</a:t>
            </a:r>
            <a:endParaRPr lang="el-GR" sz="2400" b="1" dirty="0"/>
          </a:p>
        </p:txBody>
      </p:sp>
      <p:sp>
        <p:nvSpPr>
          <p:cNvPr id="6" name="Rectangle 28"/>
          <p:cNvSpPr/>
          <p:nvPr/>
        </p:nvSpPr>
        <p:spPr>
          <a:xfrm>
            <a:off x="0" y="6297168"/>
            <a:ext cx="1080000" cy="408432"/>
          </a:xfrm>
          <a:prstGeom prst="rect">
            <a:avLst/>
          </a:prstGeom>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l-GR" b="1" dirty="0" smtClean="0"/>
              <a:t>Εισαγωγή</a:t>
            </a:r>
            <a:endParaRPr lang="el-GR" b="1" dirty="0"/>
          </a:p>
        </p:txBody>
      </p:sp>
      <p:cxnSp>
        <p:nvCxnSpPr>
          <p:cNvPr id="9" name="Ευθεία γραμμή σύνδεσης 8"/>
          <p:cNvCxnSpPr/>
          <p:nvPr/>
        </p:nvCxnSpPr>
        <p:spPr>
          <a:xfrm>
            <a:off x="1154400" y="6248400"/>
            <a:ext cx="7380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612000" y="1676400"/>
            <a:ext cx="7920000" cy="3785652"/>
          </a:xfrm>
          <a:prstGeom prst="rect">
            <a:avLst/>
          </a:prstGeom>
          <a:noFill/>
        </p:spPr>
        <p:txBody>
          <a:bodyPr wrap="square" rtlCol="0">
            <a:spAutoFit/>
          </a:bodyPr>
          <a:lstStyle/>
          <a:p>
            <a:pPr>
              <a:lnSpc>
                <a:spcPct val="150000"/>
              </a:lnSpc>
              <a:spcBef>
                <a:spcPts val="600"/>
              </a:spcBef>
            </a:pPr>
            <a:r>
              <a:rPr lang="el-GR" sz="3200" dirty="0" smtClean="0">
                <a:solidFill>
                  <a:schemeClr val="tx2"/>
                </a:solidFill>
              </a:rPr>
              <a:t>Είναι το κόστος το οποίο δημιουργείται λόγω της ύπαρξης ενός φορέα κόστους, και θα πάψει να υπάρχει όταν εκλείψει ο φορέας κόστους που είναι η αιτία δημιουργίας του.</a:t>
            </a:r>
            <a:endParaRPr lang="el-GR" sz="3200" dirty="0">
              <a:solidFill>
                <a:schemeClr val="tx2"/>
              </a:solidFill>
            </a:endParaRPr>
          </a:p>
        </p:txBody>
      </p:sp>
      <p:sp>
        <p:nvSpPr>
          <p:cNvPr id="10" name="TextBox 9"/>
          <p:cNvSpPr txBox="1"/>
          <p:nvPr/>
        </p:nvSpPr>
        <p:spPr>
          <a:xfrm>
            <a:off x="1049592" y="5943600"/>
            <a:ext cx="7561008" cy="646331"/>
          </a:xfrm>
          <a:prstGeom prst="rect">
            <a:avLst/>
          </a:prstGeom>
          <a:noFill/>
        </p:spPr>
        <p:txBody>
          <a:bodyPr wrap="square" rtlCol="0">
            <a:spAutoFit/>
          </a:bodyPr>
          <a:lstStyle/>
          <a:p>
            <a:r>
              <a:rPr lang="el-GR" dirty="0" smtClean="0">
                <a:solidFill>
                  <a:schemeClr val="tx2">
                    <a:lumMod val="50000"/>
                  </a:schemeClr>
                </a:solidFill>
              </a:rPr>
              <a:t>ΔΙΟΙΚΗΤΙΚΗ ΛΟΓΙΣΤΙΚΗ </a:t>
            </a:r>
            <a:endParaRPr lang="el-GR" dirty="0">
              <a:solidFill>
                <a:schemeClr val="tx2">
                  <a:lumMod val="50000"/>
                </a:schemeClr>
              </a:solidFill>
            </a:endParaRPr>
          </a:p>
          <a:p>
            <a:r>
              <a:rPr lang="el-GR" dirty="0" smtClean="0">
                <a:solidFill>
                  <a:schemeClr val="tx2">
                    <a:lumMod val="50000"/>
                  </a:schemeClr>
                </a:solidFill>
              </a:rPr>
              <a:t>Εξετάζοντας το παρελθόν και το μέλλον</a:t>
            </a:r>
            <a:endParaRPr lang="el-GR" dirty="0">
              <a:solidFill>
                <a:schemeClr val="tx2">
                  <a:lumMod val="50000"/>
                </a:schemeClr>
              </a:solidFill>
            </a:endParaRPr>
          </a:p>
        </p:txBody>
      </p:sp>
    </p:spTree>
    <p:extLst>
      <p:ext uri="{BB962C8B-B14F-4D97-AF65-F5344CB8AC3E}">
        <p14:creationId xmlns:p14="http://schemas.microsoft.com/office/powerpoint/2010/main" val="174649082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fade">
                                      <p:cBhvr>
                                        <p:cTn id="13" dur="1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70243"/>
            <a:ext cx="8229600" cy="769441"/>
          </a:xfrm>
        </p:spPr>
        <p:txBody>
          <a:bodyPr>
            <a:noAutofit/>
          </a:bodyPr>
          <a:lstStyle/>
          <a:p>
            <a:r>
              <a:rPr lang="el-GR" sz="3200" dirty="0" smtClean="0">
                <a:solidFill>
                  <a:srgbClr val="FF0000"/>
                </a:solidFill>
              </a:rPr>
              <a:t>Άμεσο κόστος (παραδείγματα</a:t>
            </a:r>
            <a:r>
              <a:rPr lang="en-GB" sz="3200" dirty="0" smtClean="0">
                <a:solidFill>
                  <a:srgbClr val="FF0000"/>
                </a:solidFill>
              </a:rPr>
              <a:t>)</a:t>
            </a:r>
            <a:endParaRPr lang="el-GR" sz="3200" dirty="0">
              <a:solidFill>
                <a:srgbClr val="FF0000"/>
              </a:solidFill>
            </a:endParaRPr>
          </a:p>
        </p:txBody>
      </p:sp>
      <p:sp>
        <p:nvSpPr>
          <p:cNvPr id="4" name="Rectangle 3"/>
          <p:cNvSpPr/>
          <p:nvPr/>
        </p:nvSpPr>
        <p:spPr>
          <a:xfrm>
            <a:off x="8610600" y="6297168"/>
            <a:ext cx="540000" cy="408432"/>
          </a:xfrm>
          <a:prstGeom prst="rect">
            <a:avLst/>
          </a:prstGeom>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400" b="1" dirty="0" smtClean="0"/>
              <a:t>11</a:t>
            </a:r>
            <a:endParaRPr lang="el-GR" sz="2400" b="1" dirty="0"/>
          </a:p>
        </p:txBody>
      </p:sp>
      <p:sp>
        <p:nvSpPr>
          <p:cNvPr id="6" name="Rectangle 28"/>
          <p:cNvSpPr/>
          <p:nvPr/>
        </p:nvSpPr>
        <p:spPr>
          <a:xfrm>
            <a:off x="0" y="6297168"/>
            <a:ext cx="1080000" cy="408432"/>
          </a:xfrm>
          <a:prstGeom prst="rect">
            <a:avLst/>
          </a:prstGeom>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l-GR" b="1" dirty="0" smtClean="0"/>
              <a:t>Εισαγωγή</a:t>
            </a:r>
            <a:endParaRPr lang="el-GR" b="1" dirty="0"/>
          </a:p>
        </p:txBody>
      </p:sp>
      <p:cxnSp>
        <p:nvCxnSpPr>
          <p:cNvPr id="9" name="Ευθεία γραμμή σύνδεσης 8"/>
          <p:cNvCxnSpPr/>
          <p:nvPr/>
        </p:nvCxnSpPr>
        <p:spPr>
          <a:xfrm>
            <a:off x="1154400" y="6248400"/>
            <a:ext cx="7380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612000" y="1676400"/>
            <a:ext cx="7920000" cy="3714863"/>
          </a:xfrm>
          <a:prstGeom prst="rect">
            <a:avLst/>
          </a:prstGeom>
          <a:noFill/>
        </p:spPr>
        <p:txBody>
          <a:bodyPr wrap="square" rtlCol="0">
            <a:spAutoFit/>
          </a:bodyPr>
          <a:lstStyle/>
          <a:p>
            <a:pPr marL="514350" indent="-514350">
              <a:lnSpc>
                <a:spcPct val="120000"/>
              </a:lnSpc>
              <a:spcBef>
                <a:spcPts val="600"/>
              </a:spcBef>
              <a:buFont typeface="+mj-lt"/>
              <a:buAutoNum type="arabicPeriod"/>
            </a:pPr>
            <a:r>
              <a:rPr lang="el-GR" sz="2400" dirty="0" smtClean="0">
                <a:solidFill>
                  <a:schemeClr val="tx2"/>
                </a:solidFill>
              </a:rPr>
              <a:t>Τα μπουκάλια, το κρασί και ο φελλός είναι άμεσα κόστη μιας φιάλης κρασιού, που είναι ο φορέας του κόστους. Συνδέονται με τη φιάλη κρασιού άμεσα και με αποκλειστικό τρόπο.</a:t>
            </a:r>
          </a:p>
          <a:p>
            <a:pPr marL="514350" indent="-514350">
              <a:lnSpc>
                <a:spcPct val="120000"/>
              </a:lnSpc>
              <a:spcBef>
                <a:spcPts val="600"/>
              </a:spcBef>
              <a:buFont typeface="+mj-lt"/>
              <a:buAutoNum type="arabicPeriod"/>
            </a:pPr>
            <a:r>
              <a:rPr lang="el-GR" sz="2400" dirty="0" smtClean="0">
                <a:solidFill>
                  <a:schemeClr val="tx2"/>
                </a:solidFill>
              </a:rPr>
              <a:t>Το ύφασμα, η φόδρα, η κλωστή και τα κουμπιά είναι άμεσα κόστη για ένα ανδρικό κοστούμι, που είναι ο φορέας του κόστους, γιατί αφορούν  αποκλειστικά και μόνο το συγκεκριμένο κοστούμι.</a:t>
            </a:r>
            <a:endParaRPr lang="el-GR" sz="2400" dirty="0">
              <a:solidFill>
                <a:schemeClr val="tx2"/>
              </a:solidFill>
            </a:endParaRPr>
          </a:p>
        </p:txBody>
      </p:sp>
      <p:sp>
        <p:nvSpPr>
          <p:cNvPr id="10" name="TextBox 9"/>
          <p:cNvSpPr txBox="1"/>
          <p:nvPr/>
        </p:nvSpPr>
        <p:spPr>
          <a:xfrm>
            <a:off x="1049592" y="5943600"/>
            <a:ext cx="7561008" cy="646331"/>
          </a:xfrm>
          <a:prstGeom prst="rect">
            <a:avLst/>
          </a:prstGeom>
          <a:noFill/>
        </p:spPr>
        <p:txBody>
          <a:bodyPr wrap="square" rtlCol="0">
            <a:spAutoFit/>
          </a:bodyPr>
          <a:lstStyle/>
          <a:p>
            <a:r>
              <a:rPr lang="el-GR" dirty="0" smtClean="0">
                <a:solidFill>
                  <a:schemeClr val="tx2">
                    <a:lumMod val="50000"/>
                  </a:schemeClr>
                </a:solidFill>
              </a:rPr>
              <a:t>ΔΙΟΙΚΗΤΙΚΗ ΛΟΓΙΣΤΙΚΗ </a:t>
            </a:r>
            <a:endParaRPr lang="el-GR" dirty="0">
              <a:solidFill>
                <a:schemeClr val="tx2">
                  <a:lumMod val="50000"/>
                </a:schemeClr>
              </a:solidFill>
            </a:endParaRPr>
          </a:p>
          <a:p>
            <a:r>
              <a:rPr lang="el-GR" dirty="0" smtClean="0">
                <a:solidFill>
                  <a:schemeClr val="tx2">
                    <a:lumMod val="50000"/>
                  </a:schemeClr>
                </a:solidFill>
              </a:rPr>
              <a:t>Εξετάζοντας το παρελθόν και το μέλλον</a:t>
            </a:r>
            <a:endParaRPr lang="el-GR" dirty="0">
              <a:solidFill>
                <a:schemeClr val="tx2">
                  <a:lumMod val="50000"/>
                </a:schemeClr>
              </a:solidFill>
            </a:endParaRPr>
          </a:p>
        </p:txBody>
      </p:sp>
    </p:spTree>
    <p:extLst>
      <p:ext uri="{BB962C8B-B14F-4D97-AF65-F5344CB8AC3E}">
        <p14:creationId xmlns:p14="http://schemas.microsoft.com/office/powerpoint/2010/main" val="339238159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fade">
                                      <p:cBhvr>
                                        <p:cTn id="13" dur="2000"/>
                                        <p:tgtEl>
                                          <p:spTgt spid="5">
                                            <p:txEl>
                                              <p:pRg st="0" end="0"/>
                                            </p:txEl>
                                          </p:spTgt>
                                        </p:tgtEl>
                                      </p:cBhvr>
                                    </p:animEffect>
                                  </p:childTnLst>
                                </p:cTn>
                              </p:par>
                            </p:childTnLst>
                          </p:cTn>
                        </p:par>
                        <p:par>
                          <p:cTn id="14" fill="hold">
                            <p:stCondLst>
                              <p:cond delay="3000"/>
                            </p:stCondLst>
                            <p:childTnLst>
                              <p:par>
                                <p:cTn id="15" presetID="10" presetClass="entr" presetSubtype="0" fill="hold" grpId="0" nodeType="after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70243"/>
            <a:ext cx="8229600" cy="769441"/>
          </a:xfrm>
        </p:spPr>
        <p:txBody>
          <a:bodyPr>
            <a:noAutofit/>
          </a:bodyPr>
          <a:lstStyle/>
          <a:p>
            <a:r>
              <a:rPr lang="el-GR" sz="3200" dirty="0" smtClean="0">
                <a:solidFill>
                  <a:srgbClr val="FF0000"/>
                </a:solidFill>
              </a:rPr>
              <a:t>Έμμεσο κόστος (</a:t>
            </a:r>
            <a:r>
              <a:rPr lang="en-GB" sz="3200" dirty="0" smtClean="0">
                <a:solidFill>
                  <a:srgbClr val="FF0000"/>
                </a:solidFill>
              </a:rPr>
              <a:t>indirect cost)</a:t>
            </a:r>
            <a:endParaRPr lang="el-GR" sz="3200" dirty="0">
              <a:solidFill>
                <a:srgbClr val="FF0000"/>
              </a:solidFill>
            </a:endParaRPr>
          </a:p>
        </p:txBody>
      </p:sp>
      <p:sp>
        <p:nvSpPr>
          <p:cNvPr id="4" name="Rectangle 3"/>
          <p:cNvSpPr/>
          <p:nvPr/>
        </p:nvSpPr>
        <p:spPr>
          <a:xfrm>
            <a:off x="8610600" y="6297168"/>
            <a:ext cx="540000" cy="408432"/>
          </a:xfrm>
          <a:prstGeom prst="rect">
            <a:avLst/>
          </a:prstGeom>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400" b="1" dirty="0" smtClean="0"/>
              <a:t>12</a:t>
            </a:r>
            <a:endParaRPr lang="el-GR" sz="2400" b="1" dirty="0"/>
          </a:p>
        </p:txBody>
      </p:sp>
      <p:sp>
        <p:nvSpPr>
          <p:cNvPr id="6" name="Rectangle 28"/>
          <p:cNvSpPr/>
          <p:nvPr/>
        </p:nvSpPr>
        <p:spPr>
          <a:xfrm>
            <a:off x="0" y="6297168"/>
            <a:ext cx="1080000" cy="408432"/>
          </a:xfrm>
          <a:prstGeom prst="rect">
            <a:avLst/>
          </a:prstGeom>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l-GR" b="1" dirty="0" smtClean="0"/>
              <a:t>Εισαγωγή</a:t>
            </a:r>
            <a:endParaRPr lang="el-GR" b="1" dirty="0"/>
          </a:p>
        </p:txBody>
      </p:sp>
      <p:cxnSp>
        <p:nvCxnSpPr>
          <p:cNvPr id="9" name="Ευθεία γραμμή σύνδεσης 8"/>
          <p:cNvCxnSpPr/>
          <p:nvPr/>
        </p:nvCxnSpPr>
        <p:spPr>
          <a:xfrm>
            <a:off x="1154400" y="6248400"/>
            <a:ext cx="7380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612000" y="1676400"/>
            <a:ext cx="7920000" cy="3046988"/>
          </a:xfrm>
          <a:prstGeom prst="rect">
            <a:avLst/>
          </a:prstGeom>
          <a:noFill/>
        </p:spPr>
        <p:txBody>
          <a:bodyPr wrap="square" rtlCol="0">
            <a:spAutoFit/>
          </a:bodyPr>
          <a:lstStyle/>
          <a:p>
            <a:pPr>
              <a:lnSpc>
                <a:spcPct val="150000"/>
              </a:lnSpc>
              <a:spcBef>
                <a:spcPts val="600"/>
              </a:spcBef>
            </a:pPr>
            <a:r>
              <a:rPr lang="el-GR" sz="3200" dirty="0" smtClean="0">
                <a:solidFill>
                  <a:schemeClr val="tx2"/>
                </a:solidFill>
              </a:rPr>
              <a:t>Είναι οποιοδήποτε κόστος η δημιουργία του οποίου δεν εξαρτάται αποκλειστικά από την ύπαρξη ενός συγκεκριμένου φορέα κόστους.</a:t>
            </a:r>
            <a:endParaRPr lang="el-GR" sz="3200" dirty="0">
              <a:solidFill>
                <a:schemeClr val="tx2"/>
              </a:solidFill>
            </a:endParaRPr>
          </a:p>
        </p:txBody>
      </p:sp>
      <p:sp>
        <p:nvSpPr>
          <p:cNvPr id="10" name="TextBox 9"/>
          <p:cNvSpPr txBox="1"/>
          <p:nvPr/>
        </p:nvSpPr>
        <p:spPr>
          <a:xfrm>
            <a:off x="1049592" y="5943600"/>
            <a:ext cx="7561008" cy="646331"/>
          </a:xfrm>
          <a:prstGeom prst="rect">
            <a:avLst/>
          </a:prstGeom>
          <a:noFill/>
        </p:spPr>
        <p:txBody>
          <a:bodyPr wrap="square" rtlCol="0">
            <a:spAutoFit/>
          </a:bodyPr>
          <a:lstStyle/>
          <a:p>
            <a:r>
              <a:rPr lang="el-GR" dirty="0" smtClean="0">
                <a:solidFill>
                  <a:schemeClr val="tx2">
                    <a:lumMod val="50000"/>
                  </a:schemeClr>
                </a:solidFill>
              </a:rPr>
              <a:t>ΔΙΟΙΚΗΤΙΚΗ ΛΟΓΙΣΤΙΚΗ </a:t>
            </a:r>
            <a:endParaRPr lang="el-GR" dirty="0">
              <a:solidFill>
                <a:schemeClr val="tx2">
                  <a:lumMod val="50000"/>
                </a:schemeClr>
              </a:solidFill>
            </a:endParaRPr>
          </a:p>
          <a:p>
            <a:r>
              <a:rPr lang="el-GR" dirty="0" smtClean="0">
                <a:solidFill>
                  <a:schemeClr val="tx2">
                    <a:lumMod val="50000"/>
                  </a:schemeClr>
                </a:solidFill>
              </a:rPr>
              <a:t>Εξετάζοντας το παρελθόν και το μέλλον</a:t>
            </a:r>
            <a:endParaRPr lang="el-GR" dirty="0">
              <a:solidFill>
                <a:schemeClr val="tx2">
                  <a:lumMod val="50000"/>
                </a:schemeClr>
              </a:solidFill>
            </a:endParaRPr>
          </a:p>
        </p:txBody>
      </p:sp>
    </p:spTree>
    <p:extLst>
      <p:ext uri="{BB962C8B-B14F-4D97-AF65-F5344CB8AC3E}">
        <p14:creationId xmlns:p14="http://schemas.microsoft.com/office/powerpoint/2010/main" val="283701277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fade">
                                      <p:cBhvr>
                                        <p:cTn id="13" dur="1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70243"/>
            <a:ext cx="8229600" cy="769441"/>
          </a:xfrm>
        </p:spPr>
        <p:txBody>
          <a:bodyPr>
            <a:noAutofit/>
          </a:bodyPr>
          <a:lstStyle/>
          <a:p>
            <a:r>
              <a:rPr lang="el-GR" sz="3200" dirty="0" smtClean="0">
                <a:solidFill>
                  <a:srgbClr val="FF0000"/>
                </a:solidFill>
              </a:rPr>
              <a:t>Έμμεσο κόστος (παραδείγματα</a:t>
            </a:r>
            <a:r>
              <a:rPr lang="en-GB" sz="3200" dirty="0" smtClean="0">
                <a:solidFill>
                  <a:srgbClr val="FF0000"/>
                </a:solidFill>
              </a:rPr>
              <a:t>)</a:t>
            </a:r>
            <a:endParaRPr lang="el-GR" sz="3200" dirty="0">
              <a:solidFill>
                <a:srgbClr val="FF0000"/>
              </a:solidFill>
            </a:endParaRPr>
          </a:p>
        </p:txBody>
      </p:sp>
      <p:sp>
        <p:nvSpPr>
          <p:cNvPr id="4" name="Rectangle 3"/>
          <p:cNvSpPr/>
          <p:nvPr/>
        </p:nvSpPr>
        <p:spPr>
          <a:xfrm>
            <a:off x="8610600" y="6297168"/>
            <a:ext cx="540000" cy="408432"/>
          </a:xfrm>
          <a:prstGeom prst="rect">
            <a:avLst/>
          </a:prstGeom>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400" b="1" dirty="0" smtClean="0"/>
              <a:t>13</a:t>
            </a:r>
            <a:endParaRPr lang="el-GR" sz="2400" b="1" dirty="0"/>
          </a:p>
        </p:txBody>
      </p:sp>
      <p:sp>
        <p:nvSpPr>
          <p:cNvPr id="6" name="Rectangle 28"/>
          <p:cNvSpPr/>
          <p:nvPr/>
        </p:nvSpPr>
        <p:spPr>
          <a:xfrm>
            <a:off x="0" y="6297168"/>
            <a:ext cx="1080000" cy="408432"/>
          </a:xfrm>
          <a:prstGeom prst="rect">
            <a:avLst/>
          </a:prstGeom>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l-GR" b="1" dirty="0" smtClean="0"/>
              <a:t>Εισαγωγή</a:t>
            </a:r>
            <a:endParaRPr lang="el-GR" b="1" dirty="0"/>
          </a:p>
        </p:txBody>
      </p:sp>
      <p:cxnSp>
        <p:nvCxnSpPr>
          <p:cNvPr id="9" name="Ευθεία γραμμή σύνδεσης 8"/>
          <p:cNvCxnSpPr/>
          <p:nvPr/>
        </p:nvCxnSpPr>
        <p:spPr>
          <a:xfrm>
            <a:off x="1154400" y="6248400"/>
            <a:ext cx="7380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612000" y="1676400"/>
            <a:ext cx="7920000" cy="4158061"/>
          </a:xfrm>
          <a:prstGeom prst="rect">
            <a:avLst/>
          </a:prstGeom>
          <a:noFill/>
        </p:spPr>
        <p:txBody>
          <a:bodyPr wrap="square" rtlCol="0">
            <a:spAutoFit/>
          </a:bodyPr>
          <a:lstStyle/>
          <a:p>
            <a:pPr>
              <a:lnSpc>
                <a:spcPct val="120000"/>
              </a:lnSpc>
              <a:spcBef>
                <a:spcPts val="600"/>
              </a:spcBef>
            </a:pPr>
            <a:r>
              <a:rPr lang="el-GR" sz="2400" dirty="0" smtClean="0">
                <a:solidFill>
                  <a:schemeClr val="tx2"/>
                </a:solidFill>
              </a:rPr>
              <a:t>Ο μισθός του οινολόγου που επιβλέπει την παρασκευή πολλών ειδών κρασιού είναι έμμεσο κόστος, καθώς αφορά όχι έναν αλλά πολλούς φορείς κόστους (κοστολογικά αντικείμενα).</a:t>
            </a:r>
          </a:p>
          <a:p>
            <a:pPr>
              <a:lnSpc>
                <a:spcPct val="120000"/>
              </a:lnSpc>
              <a:spcBef>
                <a:spcPts val="600"/>
              </a:spcBef>
            </a:pPr>
            <a:r>
              <a:rPr lang="el-GR" sz="2400" dirty="0" smtClean="0">
                <a:solidFill>
                  <a:schemeClr val="tx2"/>
                </a:solidFill>
              </a:rPr>
              <a:t>Αν ο οινολόγος ασχολείται αποκλειστικά με ένα είδος κρασιού, το κόστος είναι άμεσο. Άμεσο, επίσης, είναι το κόστος όταν θέλουμε να κοστολογήσουμε όχι μια φιάλη κρασιού, αλλά το πόσο μας στοιχίζει το τμήμα που απασχολεί τους οινολόγους.</a:t>
            </a:r>
            <a:endParaRPr lang="el-GR" sz="2400" dirty="0">
              <a:solidFill>
                <a:schemeClr val="tx2"/>
              </a:solidFill>
            </a:endParaRPr>
          </a:p>
        </p:txBody>
      </p:sp>
      <p:sp>
        <p:nvSpPr>
          <p:cNvPr id="10" name="TextBox 9"/>
          <p:cNvSpPr txBox="1"/>
          <p:nvPr/>
        </p:nvSpPr>
        <p:spPr>
          <a:xfrm>
            <a:off x="1049592" y="5943600"/>
            <a:ext cx="7561008" cy="646331"/>
          </a:xfrm>
          <a:prstGeom prst="rect">
            <a:avLst/>
          </a:prstGeom>
          <a:noFill/>
        </p:spPr>
        <p:txBody>
          <a:bodyPr wrap="square" rtlCol="0">
            <a:spAutoFit/>
          </a:bodyPr>
          <a:lstStyle/>
          <a:p>
            <a:r>
              <a:rPr lang="el-GR" dirty="0" smtClean="0">
                <a:solidFill>
                  <a:schemeClr val="tx2">
                    <a:lumMod val="50000"/>
                  </a:schemeClr>
                </a:solidFill>
              </a:rPr>
              <a:t>ΔΙΟΙΚΗΤΙΚΗ ΛΟΓΙΣΤΙΚΗ </a:t>
            </a:r>
            <a:endParaRPr lang="el-GR" dirty="0">
              <a:solidFill>
                <a:schemeClr val="tx2">
                  <a:lumMod val="50000"/>
                </a:schemeClr>
              </a:solidFill>
            </a:endParaRPr>
          </a:p>
          <a:p>
            <a:r>
              <a:rPr lang="el-GR" dirty="0" smtClean="0">
                <a:solidFill>
                  <a:schemeClr val="tx2">
                    <a:lumMod val="50000"/>
                  </a:schemeClr>
                </a:solidFill>
              </a:rPr>
              <a:t>Εξετάζοντας το παρελθόν και το μέλλον</a:t>
            </a:r>
            <a:endParaRPr lang="el-GR" dirty="0">
              <a:solidFill>
                <a:schemeClr val="tx2">
                  <a:lumMod val="50000"/>
                </a:schemeClr>
              </a:solidFill>
            </a:endParaRPr>
          </a:p>
        </p:txBody>
      </p:sp>
    </p:spTree>
    <p:extLst>
      <p:ext uri="{BB962C8B-B14F-4D97-AF65-F5344CB8AC3E}">
        <p14:creationId xmlns:p14="http://schemas.microsoft.com/office/powerpoint/2010/main" val="414064267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fade">
                                      <p:cBhvr>
                                        <p:cTn id="13" dur="2000"/>
                                        <p:tgtEl>
                                          <p:spTgt spid="5">
                                            <p:txEl>
                                              <p:pRg st="0" end="0"/>
                                            </p:txEl>
                                          </p:spTgt>
                                        </p:tgtEl>
                                      </p:cBhvr>
                                    </p:animEffect>
                                  </p:childTnLst>
                                </p:cTn>
                              </p:par>
                            </p:childTnLst>
                          </p:cTn>
                        </p:par>
                        <p:par>
                          <p:cTn id="14" fill="hold">
                            <p:stCondLst>
                              <p:cond delay="3000"/>
                            </p:stCondLst>
                            <p:childTnLst>
                              <p:par>
                                <p:cTn id="15" presetID="10" presetClass="entr" presetSubtype="0" fill="hold" grpId="0" nodeType="after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70243"/>
            <a:ext cx="8229600" cy="769441"/>
          </a:xfrm>
        </p:spPr>
        <p:txBody>
          <a:bodyPr>
            <a:noAutofit/>
          </a:bodyPr>
          <a:lstStyle/>
          <a:p>
            <a:r>
              <a:rPr lang="el-GR" sz="3200" dirty="0" smtClean="0">
                <a:solidFill>
                  <a:srgbClr val="FF0000"/>
                </a:solidFill>
              </a:rPr>
              <a:t>Συμπέρασμα</a:t>
            </a:r>
            <a:endParaRPr lang="el-GR" sz="3200" dirty="0">
              <a:solidFill>
                <a:srgbClr val="FF0000"/>
              </a:solidFill>
            </a:endParaRPr>
          </a:p>
        </p:txBody>
      </p:sp>
      <p:sp>
        <p:nvSpPr>
          <p:cNvPr id="4" name="Rectangle 3"/>
          <p:cNvSpPr/>
          <p:nvPr/>
        </p:nvSpPr>
        <p:spPr>
          <a:xfrm>
            <a:off x="8610600" y="6297168"/>
            <a:ext cx="540000" cy="408432"/>
          </a:xfrm>
          <a:prstGeom prst="rect">
            <a:avLst/>
          </a:prstGeom>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400" b="1" dirty="0" smtClean="0"/>
              <a:t>14</a:t>
            </a:r>
            <a:endParaRPr lang="el-GR" sz="2400" b="1" dirty="0"/>
          </a:p>
        </p:txBody>
      </p:sp>
      <p:sp>
        <p:nvSpPr>
          <p:cNvPr id="6" name="Rectangle 28"/>
          <p:cNvSpPr/>
          <p:nvPr/>
        </p:nvSpPr>
        <p:spPr>
          <a:xfrm>
            <a:off x="0" y="6297168"/>
            <a:ext cx="1080000" cy="408432"/>
          </a:xfrm>
          <a:prstGeom prst="rect">
            <a:avLst/>
          </a:prstGeom>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l-GR" b="1" dirty="0" smtClean="0"/>
              <a:t>Εισαγωγή</a:t>
            </a:r>
            <a:endParaRPr lang="el-GR" b="1" dirty="0"/>
          </a:p>
        </p:txBody>
      </p:sp>
      <p:cxnSp>
        <p:nvCxnSpPr>
          <p:cNvPr id="9" name="Ευθεία γραμμή σύνδεσης 8"/>
          <p:cNvCxnSpPr/>
          <p:nvPr/>
        </p:nvCxnSpPr>
        <p:spPr>
          <a:xfrm>
            <a:off x="1154400" y="6248400"/>
            <a:ext cx="7380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612000" y="1676400"/>
            <a:ext cx="7920000" cy="3637919"/>
          </a:xfrm>
          <a:prstGeom prst="rect">
            <a:avLst/>
          </a:prstGeom>
          <a:noFill/>
        </p:spPr>
        <p:txBody>
          <a:bodyPr wrap="square" rtlCol="0">
            <a:spAutoFit/>
          </a:bodyPr>
          <a:lstStyle/>
          <a:p>
            <a:pPr>
              <a:lnSpc>
                <a:spcPct val="120000"/>
              </a:lnSpc>
              <a:spcBef>
                <a:spcPts val="600"/>
              </a:spcBef>
            </a:pPr>
            <a:r>
              <a:rPr lang="el-GR" sz="3200" dirty="0" smtClean="0">
                <a:solidFill>
                  <a:schemeClr val="tx2"/>
                </a:solidFill>
              </a:rPr>
              <a:t>Το εάν ένα κόστος θα χαρακτηριστεί ως άμεσο ή έμμεσο εξαρτάται από τον φορέα κόστους στον οποίο αναφέρεται. Επίσης, μπορεί να είναι ταυτόχρονα άμεσο και έμμεσο, εάν αφορά διαφορετικούς φορείς κόστους.</a:t>
            </a:r>
            <a:endParaRPr lang="el-GR" sz="3200" dirty="0">
              <a:solidFill>
                <a:schemeClr val="tx2"/>
              </a:solidFill>
            </a:endParaRPr>
          </a:p>
        </p:txBody>
      </p:sp>
      <p:sp>
        <p:nvSpPr>
          <p:cNvPr id="10" name="TextBox 9"/>
          <p:cNvSpPr txBox="1"/>
          <p:nvPr/>
        </p:nvSpPr>
        <p:spPr>
          <a:xfrm>
            <a:off x="1049592" y="5943600"/>
            <a:ext cx="7561008" cy="646331"/>
          </a:xfrm>
          <a:prstGeom prst="rect">
            <a:avLst/>
          </a:prstGeom>
          <a:noFill/>
        </p:spPr>
        <p:txBody>
          <a:bodyPr wrap="square" rtlCol="0">
            <a:spAutoFit/>
          </a:bodyPr>
          <a:lstStyle/>
          <a:p>
            <a:r>
              <a:rPr lang="el-GR" dirty="0" smtClean="0">
                <a:solidFill>
                  <a:schemeClr val="tx2">
                    <a:lumMod val="50000"/>
                  </a:schemeClr>
                </a:solidFill>
              </a:rPr>
              <a:t>ΔΙΟΙΚΗΤΙΚΗ ΛΟΓΙΣΤΙΚΗ </a:t>
            </a:r>
            <a:endParaRPr lang="el-GR" dirty="0">
              <a:solidFill>
                <a:schemeClr val="tx2">
                  <a:lumMod val="50000"/>
                </a:schemeClr>
              </a:solidFill>
            </a:endParaRPr>
          </a:p>
          <a:p>
            <a:r>
              <a:rPr lang="el-GR" dirty="0" smtClean="0">
                <a:solidFill>
                  <a:schemeClr val="tx2">
                    <a:lumMod val="50000"/>
                  </a:schemeClr>
                </a:solidFill>
              </a:rPr>
              <a:t>Εξετάζοντας το παρελθόν και το μέλλον</a:t>
            </a:r>
            <a:endParaRPr lang="el-GR" dirty="0">
              <a:solidFill>
                <a:schemeClr val="tx2">
                  <a:lumMod val="50000"/>
                </a:schemeClr>
              </a:solidFill>
            </a:endParaRPr>
          </a:p>
        </p:txBody>
      </p:sp>
    </p:spTree>
    <p:extLst>
      <p:ext uri="{BB962C8B-B14F-4D97-AF65-F5344CB8AC3E}">
        <p14:creationId xmlns:p14="http://schemas.microsoft.com/office/powerpoint/2010/main" val="215174690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fade">
                                      <p:cBhvr>
                                        <p:cTn id="13" dur="1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70243"/>
            <a:ext cx="8229600" cy="769441"/>
          </a:xfrm>
        </p:spPr>
        <p:txBody>
          <a:bodyPr>
            <a:noAutofit/>
          </a:bodyPr>
          <a:lstStyle/>
          <a:p>
            <a:r>
              <a:rPr lang="el-GR" sz="3200" dirty="0" smtClean="0">
                <a:solidFill>
                  <a:srgbClr val="FF0000"/>
                </a:solidFill>
              </a:rPr>
              <a:t>Ομαδικό κόστος (</a:t>
            </a:r>
            <a:r>
              <a:rPr lang="en-GB" sz="3200" dirty="0" smtClean="0">
                <a:solidFill>
                  <a:srgbClr val="FF0000"/>
                </a:solidFill>
              </a:rPr>
              <a:t>joint cost)</a:t>
            </a:r>
            <a:endParaRPr lang="el-GR" sz="3200" dirty="0">
              <a:solidFill>
                <a:srgbClr val="FF0000"/>
              </a:solidFill>
            </a:endParaRPr>
          </a:p>
        </p:txBody>
      </p:sp>
      <p:sp>
        <p:nvSpPr>
          <p:cNvPr id="4" name="Rectangle 3"/>
          <p:cNvSpPr/>
          <p:nvPr/>
        </p:nvSpPr>
        <p:spPr>
          <a:xfrm>
            <a:off x="8610600" y="6297168"/>
            <a:ext cx="540000" cy="408432"/>
          </a:xfrm>
          <a:prstGeom prst="rect">
            <a:avLst/>
          </a:prstGeom>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400" b="1" dirty="0" smtClean="0"/>
              <a:t>15</a:t>
            </a:r>
            <a:endParaRPr lang="el-GR" sz="2400" b="1" dirty="0"/>
          </a:p>
        </p:txBody>
      </p:sp>
      <p:sp>
        <p:nvSpPr>
          <p:cNvPr id="6" name="Rectangle 28"/>
          <p:cNvSpPr/>
          <p:nvPr/>
        </p:nvSpPr>
        <p:spPr>
          <a:xfrm>
            <a:off x="0" y="6297168"/>
            <a:ext cx="1080000" cy="408432"/>
          </a:xfrm>
          <a:prstGeom prst="rect">
            <a:avLst/>
          </a:prstGeom>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l-GR" b="1" dirty="0" smtClean="0"/>
              <a:t>Εισαγωγή</a:t>
            </a:r>
            <a:endParaRPr lang="el-GR" b="1" dirty="0"/>
          </a:p>
        </p:txBody>
      </p:sp>
      <p:cxnSp>
        <p:nvCxnSpPr>
          <p:cNvPr id="9" name="Ευθεία γραμμή σύνδεσης 8"/>
          <p:cNvCxnSpPr/>
          <p:nvPr/>
        </p:nvCxnSpPr>
        <p:spPr>
          <a:xfrm>
            <a:off x="1154400" y="6248400"/>
            <a:ext cx="7380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612000" y="1676400"/>
            <a:ext cx="7920000" cy="3675493"/>
          </a:xfrm>
          <a:prstGeom prst="rect">
            <a:avLst/>
          </a:prstGeom>
          <a:noFill/>
        </p:spPr>
        <p:txBody>
          <a:bodyPr wrap="square" rtlCol="0">
            <a:spAutoFit/>
          </a:bodyPr>
          <a:lstStyle/>
          <a:p>
            <a:pPr>
              <a:lnSpc>
                <a:spcPct val="120000"/>
              </a:lnSpc>
              <a:spcBef>
                <a:spcPts val="600"/>
              </a:spcBef>
            </a:pPr>
            <a:r>
              <a:rPr lang="el-GR" sz="3200" dirty="0" smtClean="0">
                <a:solidFill>
                  <a:schemeClr val="tx2"/>
                </a:solidFill>
              </a:rPr>
              <a:t>Είναι το έμμεσο κόστος που αφορά μια ομάδα προϊόντων και όχι όλα τα προϊόντα.</a:t>
            </a:r>
          </a:p>
          <a:p>
            <a:pPr>
              <a:lnSpc>
                <a:spcPct val="120000"/>
              </a:lnSpc>
              <a:spcBef>
                <a:spcPts val="600"/>
              </a:spcBef>
            </a:pPr>
            <a:r>
              <a:rPr lang="el-GR" sz="3200" dirty="0" smtClean="0">
                <a:solidFill>
                  <a:schemeClr val="tx2"/>
                </a:solidFill>
              </a:rPr>
              <a:t> Π.χ. οι αποσβέσεις των βαρελιών παλαίωσης της ποικιλίας </a:t>
            </a:r>
            <a:r>
              <a:rPr lang="en-GB" sz="3200" dirty="0" smtClean="0">
                <a:solidFill>
                  <a:schemeClr val="tx2"/>
                </a:solidFill>
              </a:rPr>
              <a:t>cabernet</a:t>
            </a:r>
            <a:r>
              <a:rPr lang="el-GR" sz="3200" dirty="0" smtClean="0">
                <a:solidFill>
                  <a:schemeClr val="tx2"/>
                </a:solidFill>
              </a:rPr>
              <a:t> είναι ομαδικό κόστος, γιατί αφορά μια συγκεκριμένη ομάδα-ποικιλία κρασιών.</a:t>
            </a:r>
            <a:endParaRPr lang="el-GR" sz="3200" dirty="0">
              <a:solidFill>
                <a:schemeClr val="tx2"/>
              </a:solidFill>
            </a:endParaRPr>
          </a:p>
        </p:txBody>
      </p:sp>
      <p:sp>
        <p:nvSpPr>
          <p:cNvPr id="10" name="TextBox 9"/>
          <p:cNvSpPr txBox="1"/>
          <p:nvPr/>
        </p:nvSpPr>
        <p:spPr>
          <a:xfrm>
            <a:off x="1049592" y="5943600"/>
            <a:ext cx="7561008" cy="646331"/>
          </a:xfrm>
          <a:prstGeom prst="rect">
            <a:avLst/>
          </a:prstGeom>
          <a:noFill/>
        </p:spPr>
        <p:txBody>
          <a:bodyPr wrap="square" rtlCol="0">
            <a:spAutoFit/>
          </a:bodyPr>
          <a:lstStyle/>
          <a:p>
            <a:r>
              <a:rPr lang="el-GR" dirty="0" smtClean="0">
                <a:solidFill>
                  <a:schemeClr val="tx2">
                    <a:lumMod val="50000"/>
                  </a:schemeClr>
                </a:solidFill>
              </a:rPr>
              <a:t>ΔΙΟΙΚΗΤΙΚΗ ΛΟΓΙΣΤΙΚΗ </a:t>
            </a:r>
            <a:endParaRPr lang="el-GR" dirty="0">
              <a:solidFill>
                <a:schemeClr val="tx2">
                  <a:lumMod val="50000"/>
                </a:schemeClr>
              </a:solidFill>
            </a:endParaRPr>
          </a:p>
          <a:p>
            <a:r>
              <a:rPr lang="el-GR" dirty="0" smtClean="0">
                <a:solidFill>
                  <a:schemeClr val="tx2">
                    <a:lumMod val="50000"/>
                  </a:schemeClr>
                </a:solidFill>
              </a:rPr>
              <a:t>Εξετάζοντας το παρελθόν και το μέλλον</a:t>
            </a:r>
            <a:endParaRPr lang="el-GR" dirty="0">
              <a:solidFill>
                <a:schemeClr val="tx2">
                  <a:lumMod val="50000"/>
                </a:schemeClr>
              </a:solidFill>
            </a:endParaRPr>
          </a:p>
        </p:txBody>
      </p:sp>
    </p:spTree>
    <p:extLst>
      <p:ext uri="{BB962C8B-B14F-4D97-AF65-F5344CB8AC3E}">
        <p14:creationId xmlns:p14="http://schemas.microsoft.com/office/powerpoint/2010/main" val="234001075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fade">
                                      <p:cBhvr>
                                        <p:cTn id="13" dur="1500"/>
                                        <p:tgtEl>
                                          <p:spTgt spid="5">
                                            <p:txEl>
                                              <p:pRg st="0" end="0"/>
                                            </p:txEl>
                                          </p:spTgt>
                                        </p:tgtEl>
                                      </p:cBhvr>
                                    </p:animEffect>
                                  </p:childTnLst>
                                </p:cTn>
                              </p:par>
                            </p:childTnLst>
                          </p:cTn>
                        </p:par>
                        <p:par>
                          <p:cTn id="14" fill="hold">
                            <p:stCondLst>
                              <p:cond delay="2500"/>
                            </p:stCondLst>
                            <p:childTnLst>
                              <p:par>
                                <p:cTn id="15" presetID="10" presetClass="entr" presetSubtype="0" fill="hold" grpId="0" nodeType="after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1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70243"/>
            <a:ext cx="8229600" cy="769441"/>
          </a:xfrm>
        </p:spPr>
        <p:txBody>
          <a:bodyPr>
            <a:noAutofit/>
          </a:bodyPr>
          <a:lstStyle/>
          <a:p>
            <a:r>
              <a:rPr lang="el-GR" sz="3200" dirty="0" smtClean="0">
                <a:solidFill>
                  <a:srgbClr val="FF0000"/>
                </a:solidFill>
              </a:rPr>
              <a:t>Κοινό κόστος (</a:t>
            </a:r>
            <a:r>
              <a:rPr lang="en-GB" sz="3200" dirty="0" smtClean="0">
                <a:solidFill>
                  <a:srgbClr val="FF0000"/>
                </a:solidFill>
              </a:rPr>
              <a:t>common cost)</a:t>
            </a:r>
            <a:endParaRPr lang="el-GR" sz="3200" dirty="0">
              <a:solidFill>
                <a:srgbClr val="FF0000"/>
              </a:solidFill>
            </a:endParaRPr>
          </a:p>
        </p:txBody>
      </p:sp>
      <p:sp>
        <p:nvSpPr>
          <p:cNvPr id="4" name="Rectangle 3"/>
          <p:cNvSpPr/>
          <p:nvPr/>
        </p:nvSpPr>
        <p:spPr>
          <a:xfrm>
            <a:off x="8610600" y="6297168"/>
            <a:ext cx="540000" cy="408432"/>
          </a:xfrm>
          <a:prstGeom prst="rect">
            <a:avLst/>
          </a:prstGeom>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400" b="1" dirty="0" smtClean="0"/>
              <a:t>16</a:t>
            </a:r>
            <a:endParaRPr lang="el-GR" sz="2400" b="1" dirty="0"/>
          </a:p>
        </p:txBody>
      </p:sp>
      <p:sp>
        <p:nvSpPr>
          <p:cNvPr id="6" name="Rectangle 28"/>
          <p:cNvSpPr/>
          <p:nvPr/>
        </p:nvSpPr>
        <p:spPr>
          <a:xfrm>
            <a:off x="0" y="6297168"/>
            <a:ext cx="1080000" cy="408432"/>
          </a:xfrm>
          <a:prstGeom prst="rect">
            <a:avLst/>
          </a:prstGeom>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l-GR" b="1" dirty="0" smtClean="0"/>
              <a:t>Εισαγωγή</a:t>
            </a:r>
            <a:endParaRPr lang="el-GR" b="1" dirty="0"/>
          </a:p>
        </p:txBody>
      </p:sp>
      <p:cxnSp>
        <p:nvCxnSpPr>
          <p:cNvPr id="9" name="Ευθεία γραμμή σύνδεσης 8"/>
          <p:cNvCxnSpPr/>
          <p:nvPr/>
        </p:nvCxnSpPr>
        <p:spPr>
          <a:xfrm>
            <a:off x="1154400" y="6248400"/>
            <a:ext cx="7380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612000" y="1676400"/>
            <a:ext cx="7920000" cy="3978269"/>
          </a:xfrm>
          <a:prstGeom prst="rect">
            <a:avLst/>
          </a:prstGeom>
          <a:noFill/>
        </p:spPr>
        <p:txBody>
          <a:bodyPr wrap="square" rtlCol="0">
            <a:spAutoFit/>
          </a:bodyPr>
          <a:lstStyle/>
          <a:p>
            <a:pPr>
              <a:lnSpc>
                <a:spcPct val="120000"/>
              </a:lnSpc>
              <a:spcBef>
                <a:spcPts val="600"/>
              </a:spcBef>
            </a:pPr>
            <a:r>
              <a:rPr lang="el-GR" sz="2600" dirty="0" smtClean="0">
                <a:solidFill>
                  <a:schemeClr val="tx2"/>
                </a:solidFill>
              </a:rPr>
              <a:t>Κοινό είναι το έμμεσο κόστος που αφορά όλα τα προϊόντα.</a:t>
            </a:r>
          </a:p>
          <a:p>
            <a:pPr>
              <a:lnSpc>
                <a:spcPct val="120000"/>
              </a:lnSpc>
              <a:spcBef>
                <a:spcPts val="600"/>
              </a:spcBef>
            </a:pPr>
            <a:r>
              <a:rPr lang="el-GR" sz="2600" dirty="0" smtClean="0">
                <a:solidFill>
                  <a:schemeClr val="tx2"/>
                </a:solidFill>
              </a:rPr>
              <a:t>Π.χ. οι αποσβέσεις της αποθήκης είναι κοινό κόστος, γιατί εκεί αποθηκεύονται όλες οι φιάλες από τα διαφορετικά είδη κρασιών (</a:t>
            </a:r>
            <a:r>
              <a:rPr lang="en-GB" sz="2600" dirty="0" smtClean="0">
                <a:solidFill>
                  <a:schemeClr val="tx2"/>
                </a:solidFill>
              </a:rPr>
              <a:t>cabernet, sauvignon, </a:t>
            </a:r>
            <a:r>
              <a:rPr lang="el-GR" sz="2600" dirty="0" err="1" smtClean="0">
                <a:solidFill>
                  <a:schemeClr val="tx2"/>
                </a:solidFill>
              </a:rPr>
              <a:t>αϊγιωργίτικο</a:t>
            </a:r>
            <a:r>
              <a:rPr lang="el-GR" sz="2600" dirty="0" smtClean="0">
                <a:solidFill>
                  <a:schemeClr val="tx2"/>
                </a:solidFill>
              </a:rPr>
              <a:t> κλπ) που παράγει η οινοποιητική επιχείρηση. Κοινό είναι, επίσης, το κόστος του Διευθυντή παραγωγής του εργοστασίου.</a:t>
            </a:r>
            <a:endParaRPr lang="el-GR" sz="2600" dirty="0">
              <a:solidFill>
                <a:schemeClr val="tx2"/>
              </a:solidFill>
            </a:endParaRPr>
          </a:p>
        </p:txBody>
      </p:sp>
      <p:sp>
        <p:nvSpPr>
          <p:cNvPr id="10" name="TextBox 9"/>
          <p:cNvSpPr txBox="1"/>
          <p:nvPr/>
        </p:nvSpPr>
        <p:spPr>
          <a:xfrm>
            <a:off x="1049592" y="5943600"/>
            <a:ext cx="7561008" cy="646331"/>
          </a:xfrm>
          <a:prstGeom prst="rect">
            <a:avLst/>
          </a:prstGeom>
          <a:noFill/>
        </p:spPr>
        <p:txBody>
          <a:bodyPr wrap="square" rtlCol="0">
            <a:spAutoFit/>
          </a:bodyPr>
          <a:lstStyle/>
          <a:p>
            <a:r>
              <a:rPr lang="el-GR" dirty="0" smtClean="0">
                <a:solidFill>
                  <a:schemeClr val="tx2">
                    <a:lumMod val="50000"/>
                  </a:schemeClr>
                </a:solidFill>
              </a:rPr>
              <a:t>ΔΙΟΙΚΗΤΙΚΗ ΛΟΓΙΣΤΙΚΗ </a:t>
            </a:r>
            <a:endParaRPr lang="el-GR" dirty="0">
              <a:solidFill>
                <a:schemeClr val="tx2">
                  <a:lumMod val="50000"/>
                </a:schemeClr>
              </a:solidFill>
            </a:endParaRPr>
          </a:p>
          <a:p>
            <a:r>
              <a:rPr lang="el-GR" dirty="0" smtClean="0">
                <a:solidFill>
                  <a:schemeClr val="tx2">
                    <a:lumMod val="50000"/>
                  </a:schemeClr>
                </a:solidFill>
              </a:rPr>
              <a:t>Εξετάζοντας το παρελθόν και το μέλλον</a:t>
            </a:r>
            <a:endParaRPr lang="el-GR" dirty="0">
              <a:solidFill>
                <a:schemeClr val="tx2">
                  <a:lumMod val="50000"/>
                </a:schemeClr>
              </a:solidFill>
            </a:endParaRPr>
          </a:p>
        </p:txBody>
      </p:sp>
    </p:spTree>
    <p:extLst>
      <p:ext uri="{BB962C8B-B14F-4D97-AF65-F5344CB8AC3E}">
        <p14:creationId xmlns:p14="http://schemas.microsoft.com/office/powerpoint/2010/main" val="233110503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fade">
                                      <p:cBhvr>
                                        <p:cTn id="13" dur="1500"/>
                                        <p:tgtEl>
                                          <p:spTgt spid="5">
                                            <p:txEl>
                                              <p:pRg st="0" end="0"/>
                                            </p:txEl>
                                          </p:spTgt>
                                        </p:tgtEl>
                                      </p:cBhvr>
                                    </p:animEffect>
                                  </p:childTnLst>
                                </p:cTn>
                              </p:par>
                            </p:childTnLst>
                          </p:cTn>
                        </p:par>
                        <p:par>
                          <p:cTn id="14" fill="hold">
                            <p:stCondLst>
                              <p:cond delay="2500"/>
                            </p:stCondLst>
                            <p:childTnLst>
                              <p:par>
                                <p:cTn id="15" presetID="10" presetClass="entr" presetSubtype="0" fill="hold" grpId="0" nodeType="after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1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70243"/>
            <a:ext cx="8229600" cy="769441"/>
          </a:xfrm>
        </p:spPr>
        <p:txBody>
          <a:bodyPr>
            <a:noAutofit/>
          </a:bodyPr>
          <a:lstStyle/>
          <a:p>
            <a:r>
              <a:rPr lang="el-GR" sz="3200" dirty="0" smtClean="0">
                <a:solidFill>
                  <a:srgbClr val="FF0000"/>
                </a:solidFill>
              </a:rPr>
              <a:t>Σταθερό και μεταβλητό κόστος</a:t>
            </a:r>
            <a:endParaRPr lang="el-GR" sz="3200" dirty="0">
              <a:solidFill>
                <a:srgbClr val="FF0000"/>
              </a:solidFill>
            </a:endParaRPr>
          </a:p>
        </p:txBody>
      </p:sp>
      <p:sp>
        <p:nvSpPr>
          <p:cNvPr id="4" name="Rectangle 3"/>
          <p:cNvSpPr/>
          <p:nvPr/>
        </p:nvSpPr>
        <p:spPr>
          <a:xfrm>
            <a:off x="8610600" y="6297168"/>
            <a:ext cx="540000" cy="408432"/>
          </a:xfrm>
          <a:prstGeom prst="rect">
            <a:avLst/>
          </a:prstGeom>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400" b="1" dirty="0" smtClean="0"/>
              <a:t>17</a:t>
            </a:r>
            <a:endParaRPr lang="el-GR" sz="2400" b="1" dirty="0"/>
          </a:p>
        </p:txBody>
      </p:sp>
      <p:sp>
        <p:nvSpPr>
          <p:cNvPr id="6" name="Rectangle 28"/>
          <p:cNvSpPr/>
          <p:nvPr/>
        </p:nvSpPr>
        <p:spPr>
          <a:xfrm>
            <a:off x="0" y="6297168"/>
            <a:ext cx="1080000" cy="408432"/>
          </a:xfrm>
          <a:prstGeom prst="rect">
            <a:avLst/>
          </a:prstGeom>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l-GR" b="1" dirty="0" smtClean="0"/>
              <a:t>Εισαγωγή</a:t>
            </a:r>
            <a:endParaRPr lang="el-GR" b="1" dirty="0"/>
          </a:p>
        </p:txBody>
      </p:sp>
      <p:cxnSp>
        <p:nvCxnSpPr>
          <p:cNvPr id="9" name="Ευθεία γραμμή σύνδεσης 8"/>
          <p:cNvCxnSpPr/>
          <p:nvPr/>
        </p:nvCxnSpPr>
        <p:spPr>
          <a:xfrm>
            <a:off x="1154400" y="6248400"/>
            <a:ext cx="7380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612000" y="1676400"/>
            <a:ext cx="7920000" cy="3693319"/>
          </a:xfrm>
          <a:prstGeom prst="rect">
            <a:avLst/>
          </a:prstGeom>
          <a:noFill/>
        </p:spPr>
        <p:txBody>
          <a:bodyPr wrap="square" rtlCol="0">
            <a:spAutoFit/>
          </a:bodyPr>
          <a:lstStyle/>
          <a:p>
            <a:pPr marL="285750" indent="-285750">
              <a:spcBef>
                <a:spcPts val="600"/>
              </a:spcBef>
              <a:buFont typeface="Wingdings" panose="05000000000000000000" pitchFamily="2" charset="2"/>
              <a:buChar char="v"/>
            </a:pPr>
            <a:r>
              <a:rPr lang="el-GR" sz="2800" dirty="0">
                <a:solidFill>
                  <a:schemeClr val="tx2"/>
                </a:solidFill>
              </a:rPr>
              <a:t>Σταθερό είναι το κόστος που δεν επηρεάζεται από τον όγκο της </a:t>
            </a:r>
            <a:r>
              <a:rPr lang="el-GR" sz="2800" dirty="0" smtClean="0">
                <a:solidFill>
                  <a:schemeClr val="tx2"/>
                </a:solidFill>
              </a:rPr>
              <a:t>παραγωγής.</a:t>
            </a:r>
            <a:endParaRPr lang="el-GR" sz="2800" dirty="0">
              <a:solidFill>
                <a:schemeClr val="tx2"/>
              </a:solidFill>
            </a:endParaRPr>
          </a:p>
          <a:p>
            <a:pPr marL="360000">
              <a:spcBef>
                <a:spcPts val="600"/>
              </a:spcBef>
            </a:pPr>
            <a:r>
              <a:rPr lang="el-GR" sz="2800" dirty="0" smtClean="0">
                <a:solidFill>
                  <a:schemeClr val="tx2"/>
                </a:solidFill>
              </a:rPr>
              <a:t>(</a:t>
            </a:r>
            <a:r>
              <a:rPr lang="el-GR" sz="2800" dirty="0">
                <a:solidFill>
                  <a:schemeClr val="tx2"/>
                </a:solidFill>
              </a:rPr>
              <a:t>π.χ. αποσβέσεις κτηρίων και εγκαταστάσεων, αμοιβές υπαλλήλων λογιστηρίου, γενικής </a:t>
            </a:r>
            <a:r>
              <a:rPr lang="el-GR" sz="2800" dirty="0" smtClean="0">
                <a:solidFill>
                  <a:schemeClr val="tx2"/>
                </a:solidFill>
              </a:rPr>
              <a:t>διεύθυνσης </a:t>
            </a:r>
            <a:r>
              <a:rPr lang="el-GR" sz="2800" dirty="0">
                <a:solidFill>
                  <a:schemeClr val="tx2"/>
                </a:solidFill>
              </a:rPr>
              <a:t>κλπ)</a:t>
            </a:r>
          </a:p>
          <a:p>
            <a:pPr marL="285750" indent="-285750">
              <a:spcBef>
                <a:spcPts val="600"/>
              </a:spcBef>
              <a:buFont typeface="Wingdings" panose="05000000000000000000" pitchFamily="2" charset="2"/>
              <a:buChar char="v"/>
            </a:pPr>
            <a:r>
              <a:rPr lang="el-GR" sz="2800" dirty="0">
                <a:solidFill>
                  <a:schemeClr val="tx2"/>
                </a:solidFill>
              </a:rPr>
              <a:t>Μεταβλητό είναι το κόστος που αποτελεί συνάρτηση των παραγόμενων προϊόντων και </a:t>
            </a:r>
            <a:r>
              <a:rPr lang="el-GR" sz="2800" dirty="0" smtClean="0">
                <a:solidFill>
                  <a:schemeClr val="tx2"/>
                </a:solidFill>
              </a:rPr>
              <a:t>υπηρεσιών.</a:t>
            </a:r>
            <a:endParaRPr lang="el-GR" sz="2800" dirty="0">
              <a:solidFill>
                <a:schemeClr val="tx2"/>
              </a:solidFill>
            </a:endParaRPr>
          </a:p>
        </p:txBody>
      </p:sp>
      <p:sp>
        <p:nvSpPr>
          <p:cNvPr id="10" name="TextBox 9"/>
          <p:cNvSpPr txBox="1"/>
          <p:nvPr/>
        </p:nvSpPr>
        <p:spPr>
          <a:xfrm>
            <a:off x="1049592" y="5943600"/>
            <a:ext cx="7561008" cy="646331"/>
          </a:xfrm>
          <a:prstGeom prst="rect">
            <a:avLst/>
          </a:prstGeom>
          <a:noFill/>
        </p:spPr>
        <p:txBody>
          <a:bodyPr wrap="square" rtlCol="0">
            <a:spAutoFit/>
          </a:bodyPr>
          <a:lstStyle/>
          <a:p>
            <a:r>
              <a:rPr lang="el-GR" dirty="0" smtClean="0">
                <a:solidFill>
                  <a:schemeClr val="tx2">
                    <a:lumMod val="50000"/>
                  </a:schemeClr>
                </a:solidFill>
              </a:rPr>
              <a:t>ΔΙΟΙΚΗΤΙΚΗ ΛΟΓΙΣΤΙΚΗ </a:t>
            </a:r>
            <a:endParaRPr lang="el-GR" dirty="0">
              <a:solidFill>
                <a:schemeClr val="tx2">
                  <a:lumMod val="50000"/>
                </a:schemeClr>
              </a:solidFill>
            </a:endParaRPr>
          </a:p>
          <a:p>
            <a:r>
              <a:rPr lang="el-GR" dirty="0" smtClean="0">
                <a:solidFill>
                  <a:schemeClr val="tx2">
                    <a:lumMod val="50000"/>
                  </a:schemeClr>
                </a:solidFill>
              </a:rPr>
              <a:t>Εξετάζοντας το παρελθόν και το μέλλον</a:t>
            </a:r>
            <a:endParaRPr lang="el-GR" dirty="0">
              <a:solidFill>
                <a:schemeClr val="tx2">
                  <a:lumMod val="50000"/>
                </a:schemeClr>
              </a:solidFill>
            </a:endParaRPr>
          </a:p>
        </p:txBody>
      </p:sp>
    </p:spTree>
    <p:extLst>
      <p:ext uri="{BB962C8B-B14F-4D97-AF65-F5344CB8AC3E}">
        <p14:creationId xmlns:p14="http://schemas.microsoft.com/office/powerpoint/2010/main" val="323658806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fade">
                                      <p:cBhvr>
                                        <p:cTn id="13" dur="1500"/>
                                        <p:tgtEl>
                                          <p:spTgt spid="5">
                                            <p:txEl>
                                              <p:pRg st="0" end="0"/>
                                            </p:txEl>
                                          </p:spTgt>
                                        </p:tgtEl>
                                      </p:cBhvr>
                                    </p:animEffect>
                                  </p:childTnLst>
                                </p:cTn>
                              </p:par>
                            </p:childTnLst>
                          </p:cTn>
                        </p:par>
                        <p:par>
                          <p:cTn id="14" fill="hold">
                            <p:stCondLst>
                              <p:cond delay="2500"/>
                            </p:stCondLst>
                            <p:childTnLst>
                              <p:par>
                                <p:cTn id="15" presetID="10" presetClass="entr" presetSubtype="0" fill="hold" grpId="0" nodeType="after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1500"/>
                                        <p:tgtEl>
                                          <p:spTgt spid="5">
                                            <p:txEl>
                                              <p:pRg st="1" end="1"/>
                                            </p:txEl>
                                          </p:spTgt>
                                        </p:tgtEl>
                                      </p:cBhvr>
                                    </p:animEffect>
                                  </p:childTnLst>
                                </p:cTn>
                              </p:par>
                            </p:childTnLst>
                          </p:cTn>
                        </p:par>
                        <p:par>
                          <p:cTn id="18" fill="hold">
                            <p:stCondLst>
                              <p:cond delay="4000"/>
                            </p:stCondLst>
                            <p:childTnLst>
                              <p:par>
                                <p:cTn id="19" presetID="10" presetClass="entr" presetSubtype="0" fill="hold" grpId="0" nodeType="after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2"/>
          <p:cNvSpPr txBox="1">
            <a:spLocks/>
          </p:cNvSpPr>
          <p:nvPr/>
        </p:nvSpPr>
        <p:spPr>
          <a:xfrm>
            <a:off x="457200" y="1143000"/>
            <a:ext cx="8229600" cy="3046988"/>
          </a:xfrm>
          <a:prstGeom prst="rect">
            <a:avLst/>
          </a:prstGeom>
        </p:spPr>
        <p:txBody>
          <a:bodyPr vert="horz" lIns="91440" tIns="45720" rIns="91440" bIns="45720" rtlCol="0" anchor="b">
            <a:sp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l-GR" sz="4800" dirty="0" smtClean="0">
                <a:ln>
                  <a:solidFill>
                    <a:schemeClr val="bg1"/>
                  </a:solidFill>
                </a:ln>
                <a:solidFill>
                  <a:srgbClr val="660066"/>
                </a:solidFill>
                <a:effectLst>
                  <a:outerShdw blurRad="63500" sx="102000" sy="102000" algn="ctr" rotWithShape="0">
                    <a:prstClr val="black">
                      <a:alpha val="40000"/>
                    </a:prstClr>
                  </a:outerShdw>
                </a:effectLst>
              </a:rPr>
              <a:t>ΕΙΣΑΓΩΓΗ </a:t>
            </a:r>
            <a:endParaRPr lang="en-GB" sz="4800" dirty="0" smtClean="0">
              <a:ln>
                <a:solidFill>
                  <a:schemeClr val="bg1"/>
                </a:solidFill>
              </a:ln>
              <a:solidFill>
                <a:srgbClr val="660066"/>
              </a:solidFill>
              <a:effectLst>
                <a:outerShdw blurRad="63500" sx="102000" sy="102000" algn="ctr" rotWithShape="0">
                  <a:prstClr val="black">
                    <a:alpha val="40000"/>
                  </a:prstClr>
                </a:outerShdw>
              </a:effectLst>
            </a:endParaRPr>
          </a:p>
          <a:p>
            <a:r>
              <a:rPr lang="el-GR" sz="4800" dirty="0" smtClean="0">
                <a:ln>
                  <a:solidFill>
                    <a:schemeClr val="bg1"/>
                  </a:solidFill>
                </a:ln>
                <a:solidFill>
                  <a:srgbClr val="660066"/>
                </a:solidFill>
                <a:effectLst>
                  <a:outerShdw blurRad="63500" sx="102000" sy="102000" algn="ctr" rotWithShape="0">
                    <a:prstClr val="black">
                      <a:alpha val="40000"/>
                    </a:prstClr>
                  </a:outerShdw>
                </a:effectLst>
              </a:rPr>
              <a:t>ΣΤΗΝ </a:t>
            </a:r>
            <a:endParaRPr lang="en-GB" sz="4800" dirty="0" smtClean="0">
              <a:ln>
                <a:solidFill>
                  <a:schemeClr val="bg1"/>
                </a:solidFill>
              </a:ln>
              <a:solidFill>
                <a:srgbClr val="660066"/>
              </a:solidFill>
              <a:effectLst>
                <a:outerShdw blurRad="63500" sx="102000" sy="102000" algn="ctr" rotWithShape="0">
                  <a:prstClr val="black">
                    <a:alpha val="40000"/>
                  </a:prstClr>
                </a:outerShdw>
              </a:effectLst>
            </a:endParaRPr>
          </a:p>
          <a:p>
            <a:r>
              <a:rPr lang="el-GR" sz="4800" dirty="0" smtClean="0">
                <a:ln>
                  <a:solidFill>
                    <a:schemeClr val="bg1"/>
                  </a:solidFill>
                </a:ln>
                <a:solidFill>
                  <a:srgbClr val="660066"/>
                </a:solidFill>
                <a:effectLst>
                  <a:outerShdw blurRad="63500" sx="102000" sy="102000" algn="ctr" rotWithShape="0">
                    <a:prstClr val="black">
                      <a:alpha val="40000"/>
                    </a:prstClr>
                  </a:outerShdw>
                </a:effectLst>
              </a:rPr>
              <a:t>ΚΟΣΤΟΛΟΓΗΣΗ</a:t>
            </a:r>
            <a:endParaRPr lang="en-GB" sz="4800" dirty="0" smtClean="0">
              <a:ln>
                <a:solidFill>
                  <a:schemeClr val="bg1"/>
                </a:solidFill>
              </a:ln>
              <a:solidFill>
                <a:srgbClr val="660066"/>
              </a:solidFill>
              <a:effectLst>
                <a:outerShdw blurRad="63500" sx="102000" sy="102000" algn="ctr" rotWithShape="0">
                  <a:prstClr val="black">
                    <a:alpha val="40000"/>
                  </a:prstClr>
                </a:outerShdw>
              </a:effectLst>
            </a:endParaRPr>
          </a:p>
          <a:p>
            <a:r>
              <a:rPr lang="el-GR" sz="4800" dirty="0" smtClean="0">
                <a:ln>
                  <a:solidFill>
                    <a:schemeClr val="bg1"/>
                  </a:solidFill>
                </a:ln>
                <a:solidFill>
                  <a:srgbClr val="660066"/>
                </a:solidFill>
                <a:effectLst>
                  <a:outerShdw blurRad="63500" sx="102000" sy="102000" algn="ctr" rotWithShape="0">
                    <a:prstClr val="black">
                      <a:alpha val="40000"/>
                    </a:prstClr>
                  </a:outerShdw>
                </a:effectLst>
              </a:rPr>
              <a:t>Μέρος Ι</a:t>
            </a:r>
            <a:endParaRPr lang="el-GR" sz="4800" dirty="0">
              <a:ln>
                <a:solidFill>
                  <a:schemeClr val="bg1"/>
                </a:solidFill>
              </a:ln>
              <a:solidFill>
                <a:srgbClr val="660066"/>
              </a:solidFill>
              <a:effectLst>
                <a:outerShdw blurRad="63500" sx="102000" sy="102000" algn="ctr" rotWithShape="0">
                  <a:prstClr val="black">
                    <a:alpha val="40000"/>
                  </a:prstClr>
                </a:outerShdw>
              </a:effectLst>
            </a:endParaRPr>
          </a:p>
        </p:txBody>
      </p:sp>
      <p:sp>
        <p:nvSpPr>
          <p:cNvPr id="9" name="TextBox 8"/>
          <p:cNvSpPr txBox="1"/>
          <p:nvPr/>
        </p:nvSpPr>
        <p:spPr>
          <a:xfrm>
            <a:off x="791496" y="5983069"/>
            <a:ext cx="7561008" cy="646331"/>
          </a:xfrm>
          <a:prstGeom prst="rect">
            <a:avLst/>
          </a:prstGeom>
          <a:noFill/>
        </p:spPr>
        <p:txBody>
          <a:bodyPr wrap="square" rtlCol="0">
            <a:spAutoFit/>
          </a:bodyPr>
          <a:lstStyle/>
          <a:p>
            <a:r>
              <a:rPr lang="el-GR" dirty="0" smtClean="0">
                <a:solidFill>
                  <a:schemeClr val="tx2">
                    <a:lumMod val="50000"/>
                  </a:schemeClr>
                </a:solidFill>
              </a:rPr>
              <a:t>ΔΙΟΙΚΗΤΙΚΗ ΛΟΓΙΣΤΙΚΗ </a:t>
            </a:r>
            <a:endParaRPr lang="el-GR" dirty="0">
              <a:solidFill>
                <a:schemeClr val="tx2">
                  <a:lumMod val="50000"/>
                </a:schemeClr>
              </a:solidFill>
            </a:endParaRPr>
          </a:p>
          <a:p>
            <a:r>
              <a:rPr lang="el-GR" dirty="0" smtClean="0">
                <a:solidFill>
                  <a:schemeClr val="tx2">
                    <a:lumMod val="50000"/>
                  </a:schemeClr>
                </a:solidFill>
              </a:rPr>
              <a:t>Εξετάζοντας το παρελθόν και το μέλλον</a:t>
            </a:r>
            <a:endParaRPr lang="el-GR" dirty="0">
              <a:solidFill>
                <a:schemeClr val="tx2">
                  <a:lumMod val="50000"/>
                </a:schemeClr>
              </a:solidFill>
            </a:endParaRPr>
          </a:p>
        </p:txBody>
      </p:sp>
      <p:cxnSp>
        <p:nvCxnSpPr>
          <p:cNvPr id="10" name="Ευθεία γραμμή σύνδεσης 9"/>
          <p:cNvCxnSpPr/>
          <p:nvPr/>
        </p:nvCxnSpPr>
        <p:spPr>
          <a:xfrm>
            <a:off x="228600" y="6324600"/>
            <a:ext cx="8640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598935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iterate type="wd">
                                    <p:tmPct val="33000"/>
                                  </p:iterate>
                                  <p:childTnLst>
                                    <p:set>
                                      <p:cBhvr>
                                        <p:cTn id="6" dur="1" fill="hold">
                                          <p:stCondLst>
                                            <p:cond delay="0"/>
                                          </p:stCondLst>
                                        </p:cTn>
                                        <p:tgtEl>
                                          <p:spTgt spid="8"/>
                                        </p:tgtEl>
                                        <p:attrNameLst>
                                          <p:attrName>style.visibility</p:attrName>
                                        </p:attrNameLst>
                                      </p:cBhvr>
                                      <p:to>
                                        <p:strVal val="visible"/>
                                      </p:to>
                                    </p:set>
                                    <p:anim calcmode="lin" valueType="num">
                                      <p:cBhvr>
                                        <p:cTn id="7" dur="3000" fill="hold"/>
                                        <p:tgtEl>
                                          <p:spTgt spid="8"/>
                                        </p:tgtEl>
                                        <p:attrNameLst>
                                          <p:attrName>ppt_w</p:attrName>
                                        </p:attrNameLst>
                                      </p:cBhvr>
                                      <p:tavLst>
                                        <p:tav tm="0">
                                          <p:val>
                                            <p:fltVal val="0"/>
                                          </p:val>
                                        </p:tav>
                                        <p:tav tm="100000">
                                          <p:val>
                                            <p:strVal val="#ppt_w"/>
                                          </p:val>
                                        </p:tav>
                                      </p:tavLst>
                                    </p:anim>
                                    <p:anim calcmode="lin" valueType="num">
                                      <p:cBhvr>
                                        <p:cTn id="8" dur="3000" fill="hold"/>
                                        <p:tgtEl>
                                          <p:spTgt spid="8"/>
                                        </p:tgtEl>
                                        <p:attrNameLst>
                                          <p:attrName>ppt_h</p:attrName>
                                        </p:attrNameLst>
                                      </p:cBhvr>
                                      <p:tavLst>
                                        <p:tav tm="0">
                                          <p:val>
                                            <p:fltVal val="0"/>
                                          </p:val>
                                        </p:tav>
                                        <p:tav tm="100000">
                                          <p:val>
                                            <p:strVal val="#ppt_h"/>
                                          </p:val>
                                        </p:tav>
                                      </p:tavLst>
                                    </p:anim>
                                    <p:animEffect transition="in" filter="fade">
                                      <p:cBhvr>
                                        <p:cTn id="9" dur="3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70243"/>
            <a:ext cx="8229600" cy="769441"/>
          </a:xfrm>
        </p:spPr>
        <p:txBody>
          <a:bodyPr>
            <a:noAutofit/>
          </a:bodyPr>
          <a:lstStyle/>
          <a:p>
            <a:r>
              <a:rPr lang="el-GR" sz="3200" dirty="0" smtClean="0">
                <a:solidFill>
                  <a:srgbClr val="FF0000"/>
                </a:solidFill>
              </a:rPr>
              <a:t>Το κόστος </a:t>
            </a:r>
            <a:br>
              <a:rPr lang="el-GR" sz="3200" dirty="0" smtClean="0">
                <a:solidFill>
                  <a:srgbClr val="FF0000"/>
                </a:solidFill>
              </a:rPr>
            </a:br>
            <a:r>
              <a:rPr lang="el-GR" sz="3200" dirty="0" smtClean="0">
                <a:solidFill>
                  <a:srgbClr val="FF0000"/>
                </a:solidFill>
              </a:rPr>
              <a:t>στη βραχυχρόνια και μακροχρόνια περίοδο</a:t>
            </a:r>
            <a:endParaRPr lang="el-GR" sz="3200" dirty="0">
              <a:solidFill>
                <a:srgbClr val="FF0000"/>
              </a:solidFill>
            </a:endParaRPr>
          </a:p>
        </p:txBody>
      </p:sp>
      <p:sp>
        <p:nvSpPr>
          <p:cNvPr id="4" name="Rectangle 3"/>
          <p:cNvSpPr/>
          <p:nvPr/>
        </p:nvSpPr>
        <p:spPr>
          <a:xfrm>
            <a:off x="8610600" y="6297168"/>
            <a:ext cx="540000" cy="408432"/>
          </a:xfrm>
          <a:prstGeom prst="rect">
            <a:avLst/>
          </a:prstGeom>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400" b="1" dirty="0" smtClean="0"/>
              <a:t>18</a:t>
            </a:r>
            <a:endParaRPr lang="el-GR" sz="2400" b="1" dirty="0"/>
          </a:p>
        </p:txBody>
      </p:sp>
      <p:sp>
        <p:nvSpPr>
          <p:cNvPr id="6" name="Rectangle 28"/>
          <p:cNvSpPr/>
          <p:nvPr/>
        </p:nvSpPr>
        <p:spPr>
          <a:xfrm>
            <a:off x="0" y="6297168"/>
            <a:ext cx="1080000" cy="408432"/>
          </a:xfrm>
          <a:prstGeom prst="rect">
            <a:avLst/>
          </a:prstGeom>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l-GR" b="1" dirty="0" smtClean="0"/>
              <a:t>Εισαγωγή</a:t>
            </a:r>
            <a:endParaRPr lang="el-GR" b="1" dirty="0"/>
          </a:p>
        </p:txBody>
      </p:sp>
      <p:cxnSp>
        <p:nvCxnSpPr>
          <p:cNvPr id="9" name="Ευθεία γραμμή σύνδεσης 8"/>
          <p:cNvCxnSpPr/>
          <p:nvPr/>
        </p:nvCxnSpPr>
        <p:spPr>
          <a:xfrm>
            <a:off x="1154400" y="6248400"/>
            <a:ext cx="7380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612000" y="1676400"/>
            <a:ext cx="7920000" cy="3754233"/>
          </a:xfrm>
          <a:prstGeom prst="rect">
            <a:avLst/>
          </a:prstGeom>
          <a:noFill/>
        </p:spPr>
        <p:txBody>
          <a:bodyPr wrap="square" rtlCol="0">
            <a:spAutoFit/>
          </a:bodyPr>
          <a:lstStyle/>
          <a:p>
            <a:pPr marL="457200" indent="-457200">
              <a:lnSpc>
                <a:spcPct val="120000"/>
              </a:lnSpc>
              <a:spcBef>
                <a:spcPts val="600"/>
              </a:spcBef>
              <a:buSzPct val="95000"/>
              <a:buFont typeface="Wingdings" panose="05000000000000000000" pitchFamily="2" charset="2"/>
              <a:buChar char="Ø"/>
            </a:pPr>
            <a:r>
              <a:rPr lang="el-GR" altLang="el-GR" sz="2800" dirty="0" smtClean="0">
                <a:solidFill>
                  <a:schemeClr val="tx2"/>
                </a:solidFill>
              </a:rPr>
              <a:t>Στη </a:t>
            </a:r>
            <a:r>
              <a:rPr lang="el-GR" altLang="el-GR" sz="2800" dirty="0">
                <a:solidFill>
                  <a:schemeClr val="tx2"/>
                </a:solidFill>
              </a:rPr>
              <a:t>βραχυχρόνια περίοδο τα κόστη διακρίνονται σε σταθερά και </a:t>
            </a:r>
            <a:r>
              <a:rPr lang="el-GR" altLang="el-GR" sz="2800" dirty="0" smtClean="0">
                <a:solidFill>
                  <a:schemeClr val="tx2"/>
                </a:solidFill>
              </a:rPr>
              <a:t>μεταβλητά.</a:t>
            </a:r>
            <a:endParaRPr lang="el-GR" altLang="el-GR" sz="2800" dirty="0">
              <a:solidFill>
                <a:schemeClr val="tx2"/>
              </a:solidFill>
            </a:endParaRPr>
          </a:p>
          <a:p>
            <a:pPr marL="457200" indent="-457200">
              <a:lnSpc>
                <a:spcPct val="120000"/>
              </a:lnSpc>
              <a:spcBef>
                <a:spcPts val="600"/>
              </a:spcBef>
              <a:buSzPct val="95000"/>
              <a:buFont typeface="Wingdings" panose="05000000000000000000" pitchFamily="2" charset="2"/>
              <a:buChar char="Ø"/>
            </a:pPr>
            <a:r>
              <a:rPr lang="el-GR" altLang="el-GR" sz="2800" dirty="0" smtClean="0">
                <a:solidFill>
                  <a:schemeClr val="tx2"/>
                </a:solidFill>
              </a:rPr>
              <a:t>Στη </a:t>
            </a:r>
            <a:r>
              <a:rPr lang="el-GR" altLang="el-GR" sz="2800" dirty="0">
                <a:solidFill>
                  <a:schemeClr val="tx2"/>
                </a:solidFill>
              </a:rPr>
              <a:t>μακροχρόνια περίοδο όλα τα είδη κόστους γίνονται </a:t>
            </a:r>
            <a:r>
              <a:rPr lang="el-GR" altLang="el-GR" sz="2800" dirty="0" smtClean="0">
                <a:solidFill>
                  <a:schemeClr val="tx2"/>
                </a:solidFill>
              </a:rPr>
              <a:t>μεταβλητά, </a:t>
            </a:r>
            <a:r>
              <a:rPr lang="el-GR" altLang="el-GR" sz="2800" dirty="0">
                <a:solidFill>
                  <a:schemeClr val="tx2"/>
                </a:solidFill>
              </a:rPr>
              <a:t>δεδομένου ότι η επιχείρηση διαθέτει τον απαραίτητο χρόνο για να μεταβάλει την παραγωγική της ικανότητα (κτήρια, εγκαταστάσεις, </a:t>
            </a:r>
            <a:r>
              <a:rPr lang="el-GR" altLang="el-GR" sz="2800" dirty="0" smtClean="0">
                <a:solidFill>
                  <a:schemeClr val="tx2"/>
                </a:solidFill>
              </a:rPr>
              <a:t>προσωπικό </a:t>
            </a:r>
            <a:r>
              <a:rPr lang="el-GR" altLang="el-GR" sz="2800" dirty="0">
                <a:solidFill>
                  <a:schemeClr val="tx2"/>
                </a:solidFill>
              </a:rPr>
              <a:t>κτλ</a:t>
            </a:r>
            <a:r>
              <a:rPr lang="el-GR" altLang="el-GR" sz="2800" dirty="0" smtClean="0">
                <a:solidFill>
                  <a:schemeClr val="tx2"/>
                </a:solidFill>
              </a:rPr>
              <a:t>).</a:t>
            </a:r>
            <a:endParaRPr lang="el-GR" altLang="el-GR" sz="2800" dirty="0">
              <a:solidFill>
                <a:schemeClr val="tx2"/>
              </a:solidFill>
            </a:endParaRPr>
          </a:p>
        </p:txBody>
      </p:sp>
      <p:sp>
        <p:nvSpPr>
          <p:cNvPr id="10" name="TextBox 9"/>
          <p:cNvSpPr txBox="1"/>
          <p:nvPr/>
        </p:nvSpPr>
        <p:spPr>
          <a:xfrm>
            <a:off x="1049592" y="5943600"/>
            <a:ext cx="7561008" cy="646331"/>
          </a:xfrm>
          <a:prstGeom prst="rect">
            <a:avLst/>
          </a:prstGeom>
          <a:noFill/>
        </p:spPr>
        <p:txBody>
          <a:bodyPr wrap="square" rtlCol="0">
            <a:spAutoFit/>
          </a:bodyPr>
          <a:lstStyle/>
          <a:p>
            <a:r>
              <a:rPr lang="el-GR" dirty="0" smtClean="0">
                <a:solidFill>
                  <a:schemeClr val="tx2">
                    <a:lumMod val="50000"/>
                  </a:schemeClr>
                </a:solidFill>
              </a:rPr>
              <a:t>ΔΙΟΙΚΗΤΙΚΗ ΛΟΓΙΣΤΙΚΗ </a:t>
            </a:r>
            <a:endParaRPr lang="el-GR" dirty="0">
              <a:solidFill>
                <a:schemeClr val="tx2">
                  <a:lumMod val="50000"/>
                </a:schemeClr>
              </a:solidFill>
            </a:endParaRPr>
          </a:p>
          <a:p>
            <a:r>
              <a:rPr lang="el-GR" dirty="0" smtClean="0">
                <a:solidFill>
                  <a:schemeClr val="tx2">
                    <a:lumMod val="50000"/>
                  </a:schemeClr>
                </a:solidFill>
              </a:rPr>
              <a:t>Εξετάζοντας το παρελθόν και το μέλλον</a:t>
            </a:r>
            <a:endParaRPr lang="el-GR" dirty="0">
              <a:solidFill>
                <a:schemeClr val="tx2">
                  <a:lumMod val="50000"/>
                </a:schemeClr>
              </a:solidFill>
            </a:endParaRPr>
          </a:p>
        </p:txBody>
      </p:sp>
    </p:spTree>
    <p:extLst>
      <p:ext uri="{BB962C8B-B14F-4D97-AF65-F5344CB8AC3E}">
        <p14:creationId xmlns:p14="http://schemas.microsoft.com/office/powerpoint/2010/main" val="252006361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fade">
                                      <p:cBhvr>
                                        <p:cTn id="13" dur="1500"/>
                                        <p:tgtEl>
                                          <p:spTgt spid="5">
                                            <p:txEl>
                                              <p:pRg st="0" end="0"/>
                                            </p:txEl>
                                          </p:spTgt>
                                        </p:tgtEl>
                                      </p:cBhvr>
                                    </p:animEffect>
                                  </p:childTnLst>
                                </p:cTn>
                              </p:par>
                            </p:childTnLst>
                          </p:cTn>
                        </p:par>
                        <p:par>
                          <p:cTn id="14" fill="hold">
                            <p:stCondLst>
                              <p:cond delay="2500"/>
                            </p:stCondLst>
                            <p:childTnLst>
                              <p:par>
                                <p:cTn id="15" presetID="10" presetClass="entr" presetSubtype="0" fill="hold" grpId="0" nodeType="after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1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610600" y="6297168"/>
            <a:ext cx="540000" cy="408432"/>
          </a:xfrm>
          <a:prstGeom prst="rect">
            <a:avLst/>
          </a:prstGeom>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400" b="1" dirty="0" smtClean="0"/>
              <a:t>19</a:t>
            </a:r>
            <a:endParaRPr lang="el-GR" sz="2400" b="1" dirty="0"/>
          </a:p>
        </p:txBody>
      </p:sp>
      <p:sp>
        <p:nvSpPr>
          <p:cNvPr id="6" name="Rectangle 28"/>
          <p:cNvSpPr/>
          <p:nvPr/>
        </p:nvSpPr>
        <p:spPr>
          <a:xfrm>
            <a:off x="0" y="6297168"/>
            <a:ext cx="1080000" cy="408432"/>
          </a:xfrm>
          <a:prstGeom prst="rect">
            <a:avLst/>
          </a:prstGeom>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l-GR" b="1" dirty="0" smtClean="0"/>
              <a:t>Εισαγωγή</a:t>
            </a:r>
            <a:endParaRPr lang="el-GR" b="1" dirty="0"/>
          </a:p>
        </p:txBody>
      </p:sp>
      <p:cxnSp>
        <p:nvCxnSpPr>
          <p:cNvPr id="9" name="Ευθεία γραμμή σύνδεσης 8"/>
          <p:cNvCxnSpPr/>
          <p:nvPr/>
        </p:nvCxnSpPr>
        <p:spPr>
          <a:xfrm>
            <a:off x="1154400" y="6248400"/>
            <a:ext cx="7380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049592" y="5943600"/>
            <a:ext cx="7561008" cy="646331"/>
          </a:xfrm>
          <a:prstGeom prst="rect">
            <a:avLst/>
          </a:prstGeom>
          <a:noFill/>
        </p:spPr>
        <p:txBody>
          <a:bodyPr wrap="square" rtlCol="0">
            <a:spAutoFit/>
          </a:bodyPr>
          <a:lstStyle/>
          <a:p>
            <a:r>
              <a:rPr lang="el-GR" dirty="0" smtClean="0">
                <a:solidFill>
                  <a:schemeClr val="tx2">
                    <a:lumMod val="50000"/>
                  </a:schemeClr>
                </a:solidFill>
              </a:rPr>
              <a:t>ΔΙΟΙΚΗΤΙΚΗ ΛΟΓΙΣΤΙΚΗ </a:t>
            </a:r>
            <a:endParaRPr lang="el-GR" dirty="0">
              <a:solidFill>
                <a:schemeClr val="tx2">
                  <a:lumMod val="50000"/>
                </a:schemeClr>
              </a:solidFill>
            </a:endParaRPr>
          </a:p>
          <a:p>
            <a:r>
              <a:rPr lang="el-GR" dirty="0" smtClean="0">
                <a:solidFill>
                  <a:schemeClr val="tx2">
                    <a:lumMod val="50000"/>
                  </a:schemeClr>
                </a:solidFill>
              </a:rPr>
              <a:t>Εξετάζοντας το παρελθόν και το μέλλον</a:t>
            </a:r>
            <a:endParaRPr lang="el-GR" dirty="0">
              <a:solidFill>
                <a:schemeClr val="tx2">
                  <a:lumMod val="50000"/>
                </a:schemeClr>
              </a:solidFill>
            </a:endParaRPr>
          </a:p>
        </p:txBody>
      </p:sp>
      <p:sp>
        <p:nvSpPr>
          <p:cNvPr id="2" name="Τίτλος 1"/>
          <p:cNvSpPr>
            <a:spLocks noGrp="1"/>
          </p:cNvSpPr>
          <p:nvPr>
            <p:ph type="title"/>
          </p:nvPr>
        </p:nvSpPr>
        <p:spPr>
          <a:xfrm>
            <a:off x="457200" y="338328"/>
            <a:ext cx="8229600" cy="576072"/>
          </a:xfrm>
        </p:spPr>
        <p:txBody>
          <a:bodyPr>
            <a:noAutofit/>
          </a:bodyPr>
          <a:lstStyle/>
          <a:p>
            <a:r>
              <a:rPr lang="el-GR" sz="3200" dirty="0" smtClean="0">
                <a:solidFill>
                  <a:srgbClr val="FF0000"/>
                </a:solidFill>
              </a:rPr>
              <a:t>Μορφές κόστους </a:t>
            </a:r>
            <a:r>
              <a:rPr lang="el-GR" sz="3200" dirty="0">
                <a:solidFill>
                  <a:srgbClr val="FF0000"/>
                </a:solidFill>
              </a:rPr>
              <a:t>και η συμπεριφορά </a:t>
            </a:r>
            <a:r>
              <a:rPr lang="el-GR" sz="3200" dirty="0" smtClean="0">
                <a:solidFill>
                  <a:srgbClr val="FF0000"/>
                </a:solidFill>
              </a:rPr>
              <a:t>τους</a:t>
            </a:r>
            <a:endParaRPr lang="el-GR" sz="3200" dirty="0">
              <a:solidFill>
                <a:srgbClr val="FF0000"/>
              </a:solidFill>
            </a:endParaRPr>
          </a:p>
        </p:txBody>
      </p:sp>
      <p:graphicFrame>
        <p:nvGraphicFramePr>
          <p:cNvPr id="7" name="Πίνακας 6"/>
          <p:cNvGraphicFramePr>
            <a:graphicFrameLocks noGrp="1"/>
          </p:cNvGraphicFramePr>
          <p:nvPr>
            <p:extLst>
              <p:ext uri="{D42A27DB-BD31-4B8C-83A1-F6EECF244321}">
                <p14:modId xmlns:p14="http://schemas.microsoft.com/office/powerpoint/2010/main" val="1529022937"/>
              </p:ext>
            </p:extLst>
          </p:nvPr>
        </p:nvGraphicFramePr>
        <p:xfrm>
          <a:off x="347663" y="1922145"/>
          <a:ext cx="8448675" cy="3869055"/>
        </p:xfrm>
        <a:graphic>
          <a:graphicData uri="http://schemas.openxmlformats.org/drawingml/2006/table">
            <a:tbl>
              <a:tblPr firstRow="1" firstCol="1" bandRow="1">
                <a:tableStyleId>{5C22544A-7EE6-4342-B048-85BDC9FD1C3A}</a:tableStyleId>
              </a:tblPr>
              <a:tblGrid>
                <a:gridCol w="952500"/>
                <a:gridCol w="990600"/>
                <a:gridCol w="1295400"/>
                <a:gridCol w="1066800"/>
                <a:gridCol w="990600"/>
                <a:gridCol w="1219200"/>
                <a:gridCol w="1095375"/>
                <a:gridCol w="838200"/>
              </a:tblGrid>
              <a:tr h="241935">
                <a:tc rowSpan="2">
                  <a:txBody>
                    <a:bodyPr/>
                    <a:lstStyle/>
                    <a:p>
                      <a:pPr algn="ctr">
                        <a:lnSpc>
                          <a:spcPts val="1400"/>
                        </a:lnSpc>
                        <a:spcAft>
                          <a:spcPts val="0"/>
                        </a:spcAft>
                      </a:pPr>
                      <a:r>
                        <a:rPr lang="el-GR" sz="1700" dirty="0">
                          <a:effectLst/>
                        </a:rPr>
                        <a:t>Αριθμός φιαλών</a:t>
                      </a:r>
                    </a:p>
                    <a:p>
                      <a:pPr algn="ctr">
                        <a:lnSpc>
                          <a:spcPts val="1400"/>
                        </a:lnSpc>
                        <a:spcAft>
                          <a:spcPts val="0"/>
                        </a:spcAft>
                      </a:pPr>
                      <a:r>
                        <a:rPr lang="en-GB" sz="1700" dirty="0">
                          <a:effectLst/>
                        </a:rPr>
                        <a:t>Q</a:t>
                      </a:r>
                      <a:endParaRPr lang="el-GR" sz="1700" dirty="0">
                        <a:effectLst/>
                        <a:latin typeface="Times New Roman"/>
                        <a:ea typeface="Times New Roman"/>
                      </a:endParaRPr>
                    </a:p>
                  </a:txBody>
                  <a:tcPr marL="68580" marR="68580" marT="0" marB="0" anchor="ctr"/>
                </a:tc>
                <a:tc rowSpan="2">
                  <a:txBody>
                    <a:bodyPr/>
                    <a:lstStyle/>
                    <a:p>
                      <a:pPr algn="ctr">
                        <a:lnSpc>
                          <a:spcPts val="1400"/>
                        </a:lnSpc>
                        <a:spcAft>
                          <a:spcPts val="0"/>
                        </a:spcAft>
                      </a:pPr>
                      <a:r>
                        <a:rPr lang="el-GR" sz="1700">
                          <a:effectLst/>
                        </a:rPr>
                        <a:t>Σταθερό κόστος</a:t>
                      </a:r>
                    </a:p>
                    <a:p>
                      <a:pPr algn="ctr">
                        <a:lnSpc>
                          <a:spcPts val="1400"/>
                        </a:lnSpc>
                        <a:spcAft>
                          <a:spcPts val="0"/>
                        </a:spcAft>
                      </a:pPr>
                      <a:r>
                        <a:rPr lang="en-GB" sz="1700">
                          <a:effectLst/>
                        </a:rPr>
                        <a:t>FC</a:t>
                      </a:r>
                      <a:endParaRPr lang="el-GR" sz="1700">
                        <a:effectLst/>
                        <a:latin typeface="Times New Roman"/>
                        <a:ea typeface="Times New Roman"/>
                      </a:endParaRPr>
                    </a:p>
                  </a:txBody>
                  <a:tcPr marL="68580" marR="68580" marT="0" marB="0" anchor="ctr"/>
                </a:tc>
                <a:tc rowSpan="2">
                  <a:txBody>
                    <a:bodyPr/>
                    <a:lstStyle/>
                    <a:p>
                      <a:pPr algn="ctr">
                        <a:lnSpc>
                          <a:spcPts val="1400"/>
                        </a:lnSpc>
                        <a:spcAft>
                          <a:spcPts val="0"/>
                        </a:spcAft>
                      </a:pPr>
                      <a:r>
                        <a:rPr lang="el-GR" sz="1700">
                          <a:effectLst/>
                        </a:rPr>
                        <a:t>Μεταβλητό κόστος</a:t>
                      </a:r>
                    </a:p>
                    <a:p>
                      <a:pPr algn="ctr">
                        <a:lnSpc>
                          <a:spcPts val="1400"/>
                        </a:lnSpc>
                        <a:spcAft>
                          <a:spcPts val="0"/>
                        </a:spcAft>
                      </a:pPr>
                      <a:r>
                        <a:rPr lang="en-GB" sz="1700">
                          <a:effectLst/>
                        </a:rPr>
                        <a:t>VC</a:t>
                      </a:r>
                      <a:endParaRPr lang="el-GR" sz="1700">
                        <a:effectLst/>
                        <a:latin typeface="Times New Roman"/>
                        <a:ea typeface="Times New Roman"/>
                      </a:endParaRPr>
                    </a:p>
                  </a:txBody>
                  <a:tcPr marL="68580" marR="68580" marT="0" marB="0" anchor="ctr"/>
                </a:tc>
                <a:tc rowSpan="2">
                  <a:txBody>
                    <a:bodyPr/>
                    <a:lstStyle/>
                    <a:p>
                      <a:pPr algn="ctr">
                        <a:lnSpc>
                          <a:spcPts val="1400"/>
                        </a:lnSpc>
                        <a:spcAft>
                          <a:spcPts val="0"/>
                        </a:spcAft>
                      </a:pPr>
                      <a:r>
                        <a:rPr lang="el-GR" sz="1700">
                          <a:effectLst/>
                        </a:rPr>
                        <a:t>Συνολικό κόστος</a:t>
                      </a:r>
                    </a:p>
                    <a:p>
                      <a:pPr algn="ctr">
                        <a:lnSpc>
                          <a:spcPts val="1400"/>
                        </a:lnSpc>
                        <a:spcAft>
                          <a:spcPts val="0"/>
                        </a:spcAft>
                      </a:pPr>
                      <a:r>
                        <a:rPr lang="en-GB" sz="1700">
                          <a:effectLst/>
                        </a:rPr>
                        <a:t>TC</a:t>
                      </a:r>
                      <a:endParaRPr lang="el-GR" sz="1700">
                        <a:effectLst/>
                        <a:latin typeface="Times New Roman"/>
                        <a:ea typeface="Times New Roman"/>
                      </a:endParaRPr>
                    </a:p>
                  </a:txBody>
                  <a:tcPr marL="68580" marR="68580" marT="0" marB="0" anchor="ctr"/>
                </a:tc>
                <a:tc gridSpan="4">
                  <a:txBody>
                    <a:bodyPr/>
                    <a:lstStyle/>
                    <a:p>
                      <a:pPr algn="ctr">
                        <a:lnSpc>
                          <a:spcPts val="1400"/>
                        </a:lnSpc>
                        <a:spcAft>
                          <a:spcPts val="0"/>
                        </a:spcAft>
                      </a:pPr>
                      <a:r>
                        <a:rPr lang="el-GR" sz="1700">
                          <a:effectLst/>
                        </a:rPr>
                        <a:t>α ν ά   μ ο ν ά δ α   κ ό σ τ ο ς</a:t>
                      </a:r>
                      <a:endParaRPr lang="el-GR" sz="1700">
                        <a:effectLst/>
                        <a:latin typeface="Times New Roman"/>
                        <a:ea typeface="Times New Roman"/>
                      </a:endParaRPr>
                    </a:p>
                  </a:txBody>
                  <a:tcPr marL="68580" marR="68580" marT="0" marB="0" anchor="ctr"/>
                </a:tc>
                <a:tc hMerge="1">
                  <a:txBody>
                    <a:bodyPr/>
                    <a:lstStyle/>
                    <a:p>
                      <a:endParaRPr lang="el-GR"/>
                    </a:p>
                  </a:txBody>
                  <a:tcPr/>
                </a:tc>
                <a:tc hMerge="1">
                  <a:txBody>
                    <a:bodyPr/>
                    <a:lstStyle/>
                    <a:p>
                      <a:endParaRPr lang="el-GR"/>
                    </a:p>
                  </a:txBody>
                  <a:tcPr/>
                </a:tc>
                <a:tc hMerge="1">
                  <a:txBody>
                    <a:bodyPr/>
                    <a:lstStyle/>
                    <a:p>
                      <a:endParaRPr lang="el-GR"/>
                    </a:p>
                  </a:txBody>
                  <a:tcPr/>
                </a:tc>
              </a:tr>
              <a:tr h="241300">
                <a:tc vMerge="1">
                  <a:txBody>
                    <a:bodyPr/>
                    <a:lstStyle/>
                    <a:p>
                      <a:endParaRPr lang="el-GR"/>
                    </a:p>
                  </a:txBody>
                  <a:tcPr/>
                </a:tc>
                <a:tc vMerge="1">
                  <a:txBody>
                    <a:bodyPr/>
                    <a:lstStyle/>
                    <a:p>
                      <a:endParaRPr lang="el-GR"/>
                    </a:p>
                  </a:txBody>
                  <a:tcPr/>
                </a:tc>
                <a:tc vMerge="1">
                  <a:txBody>
                    <a:bodyPr/>
                    <a:lstStyle/>
                    <a:p>
                      <a:endParaRPr lang="el-GR"/>
                    </a:p>
                  </a:txBody>
                  <a:tcPr/>
                </a:tc>
                <a:tc vMerge="1">
                  <a:txBody>
                    <a:bodyPr/>
                    <a:lstStyle/>
                    <a:p>
                      <a:endParaRPr lang="el-GR"/>
                    </a:p>
                  </a:txBody>
                  <a:tcPr/>
                </a:tc>
                <a:tc>
                  <a:txBody>
                    <a:bodyPr/>
                    <a:lstStyle/>
                    <a:p>
                      <a:pPr algn="ctr">
                        <a:lnSpc>
                          <a:spcPts val="1400"/>
                        </a:lnSpc>
                        <a:spcAft>
                          <a:spcPts val="0"/>
                        </a:spcAft>
                      </a:pPr>
                      <a:r>
                        <a:rPr lang="el-GR" sz="1700" dirty="0">
                          <a:effectLst/>
                        </a:rPr>
                        <a:t>σταθερό</a:t>
                      </a:r>
                    </a:p>
                    <a:p>
                      <a:pPr algn="ctr">
                        <a:lnSpc>
                          <a:spcPts val="1400"/>
                        </a:lnSpc>
                        <a:spcAft>
                          <a:spcPts val="0"/>
                        </a:spcAft>
                      </a:pPr>
                      <a:r>
                        <a:rPr lang="en-GB" sz="1700" dirty="0">
                          <a:effectLst/>
                        </a:rPr>
                        <a:t>AFC</a:t>
                      </a:r>
                      <a:endParaRPr lang="el-GR" sz="1700" dirty="0">
                        <a:effectLst/>
                        <a:latin typeface="Times New Roman"/>
                        <a:ea typeface="Times New Roman"/>
                      </a:endParaRPr>
                    </a:p>
                  </a:txBody>
                  <a:tcPr marL="68580" marR="68580" marT="0" marB="0" anchor="ctr">
                    <a:solidFill>
                      <a:srgbClr val="9DCDFD"/>
                    </a:solidFill>
                  </a:tcPr>
                </a:tc>
                <a:tc>
                  <a:txBody>
                    <a:bodyPr/>
                    <a:lstStyle/>
                    <a:p>
                      <a:pPr algn="ctr">
                        <a:lnSpc>
                          <a:spcPts val="1400"/>
                        </a:lnSpc>
                        <a:spcAft>
                          <a:spcPts val="0"/>
                        </a:spcAft>
                      </a:pPr>
                      <a:r>
                        <a:rPr lang="el-GR" sz="1700" dirty="0">
                          <a:effectLst/>
                        </a:rPr>
                        <a:t>μεταβλητό </a:t>
                      </a:r>
                      <a:r>
                        <a:rPr lang="en-GB" sz="1700" dirty="0">
                          <a:effectLst/>
                        </a:rPr>
                        <a:t>AVC</a:t>
                      </a:r>
                      <a:endParaRPr lang="el-GR" sz="1700" dirty="0">
                        <a:effectLst/>
                        <a:latin typeface="Times New Roman"/>
                        <a:ea typeface="Times New Roman"/>
                      </a:endParaRPr>
                    </a:p>
                  </a:txBody>
                  <a:tcPr marL="68580" marR="68580" marT="0" marB="0" anchor="ctr">
                    <a:solidFill>
                      <a:srgbClr val="9DCDFD"/>
                    </a:solidFill>
                  </a:tcPr>
                </a:tc>
                <a:tc>
                  <a:txBody>
                    <a:bodyPr/>
                    <a:lstStyle/>
                    <a:p>
                      <a:pPr algn="ctr">
                        <a:lnSpc>
                          <a:spcPts val="1400"/>
                        </a:lnSpc>
                        <a:spcAft>
                          <a:spcPts val="0"/>
                        </a:spcAft>
                      </a:pPr>
                      <a:r>
                        <a:rPr lang="el-GR" sz="1700" dirty="0">
                          <a:effectLst/>
                        </a:rPr>
                        <a:t>συνολικό</a:t>
                      </a:r>
                    </a:p>
                    <a:p>
                      <a:pPr algn="ctr">
                        <a:lnSpc>
                          <a:spcPts val="1400"/>
                        </a:lnSpc>
                        <a:spcAft>
                          <a:spcPts val="0"/>
                        </a:spcAft>
                      </a:pPr>
                      <a:r>
                        <a:rPr lang="en-GB" sz="1700" dirty="0">
                          <a:effectLst/>
                        </a:rPr>
                        <a:t>ATC</a:t>
                      </a:r>
                      <a:endParaRPr lang="el-GR" sz="1700" dirty="0">
                        <a:effectLst/>
                        <a:latin typeface="Times New Roman"/>
                        <a:ea typeface="Times New Roman"/>
                      </a:endParaRPr>
                    </a:p>
                  </a:txBody>
                  <a:tcPr marL="68580" marR="68580" marT="0" marB="0" anchor="ctr">
                    <a:solidFill>
                      <a:srgbClr val="9DCDFD"/>
                    </a:solidFill>
                  </a:tcPr>
                </a:tc>
                <a:tc>
                  <a:txBody>
                    <a:bodyPr/>
                    <a:lstStyle/>
                    <a:p>
                      <a:pPr algn="ctr">
                        <a:spcAft>
                          <a:spcPts val="0"/>
                        </a:spcAft>
                      </a:pPr>
                      <a:r>
                        <a:rPr lang="el-GR" sz="1700" dirty="0">
                          <a:effectLst/>
                        </a:rPr>
                        <a:t>οριακό MC</a:t>
                      </a:r>
                      <a:endParaRPr lang="el-GR" sz="1700" dirty="0">
                        <a:effectLst/>
                        <a:latin typeface="Times New Roman"/>
                        <a:ea typeface="Times New Roman"/>
                      </a:endParaRPr>
                    </a:p>
                  </a:txBody>
                  <a:tcPr marL="68580" marR="68580" marT="0" marB="0">
                    <a:solidFill>
                      <a:srgbClr val="9DCDFD"/>
                    </a:solidFill>
                  </a:tcPr>
                </a:tc>
              </a:tr>
              <a:tr h="0">
                <a:tc>
                  <a:txBody>
                    <a:bodyPr/>
                    <a:lstStyle/>
                    <a:p>
                      <a:pPr algn="ctr">
                        <a:spcBef>
                          <a:spcPts val="300"/>
                        </a:spcBef>
                        <a:spcAft>
                          <a:spcPts val="300"/>
                        </a:spcAft>
                      </a:pPr>
                      <a:r>
                        <a:rPr lang="el-GR" sz="1700" b="0" dirty="0">
                          <a:solidFill>
                            <a:schemeClr val="tx1"/>
                          </a:solidFill>
                          <a:effectLst/>
                        </a:rPr>
                        <a:t>0</a:t>
                      </a:r>
                      <a:endParaRPr lang="el-GR" sz="1700" b="0" dirty="0">
                        <a:solidFill>
                          <a:schemeClr val="tx1"/>
                        </a:solidFill>
                        <a:effectLst/>
                        <a:latin typeface="Times New Roman"/>
                        <a:ea typeface="Times New Roman"/>
                      </a:endParaRPr>
                    </a:p>
                  </a:txBody>
                  <a:tcPr marL="68580" marR="68580" marT="0" marB="0" anchor="ctr">
                    <a:solidFill>
                      <a:srgbClr val="E8F3FF"/>
                    </a:solidFill>
                  </a:tcPr>
                </a:tc>
                <a:tc>
                  <a:txBody>
                    <a:bodyPr/>
                    <a:lstStyle/>
                    <a:p>
                      <a:pPr algn="ctr">
                        <a:spcBef>
                          <a:spcPts val="300"/>
                        </a:spcBef>
                        <a:spcAft>
                          <a:spcPts val="300"/>
                        </a:spcAft>
                      </a:pPr>
                      <a:r>
                        <a:rPr lang="el-GR" sz="1700" dirty="0">
                          <a:effectLst/>
                        </a:rPr>
                        <a:t>56.000</a:t>
                      </a:r>
                      <a:endParaRPr lang="el-GR" sz="1700" dirty="0">
                        <a:effectLst/>
                        <a:latin typeface="Times New Roman"/>
                        <a:ea typeface="Times New Roman"/>
                      </a:endParaRPr>
                    </a:p>
                  </a:txBody>
                  <a:tcPr marL="68580" marR="68580" marT="0" marB="0" anchor="ctr"/>
                </a:tc>
                <a:tc>
                  <a:txBody>
                    <a:bodyPr/>
                    <a:lstStyle/>
                    <a:p>
                      <a:pPr algn="ctr">
                        <a:spcBef>
                          <a:spcPts val="300"/>
                        </a:spcBef>
                        <a:spcAft>
                          <a:spcPts val="300"/>
                        </a:spcAft>
                      </a:pPr>
                      <a:r>
                        <a:rPr lang="el-GR" sz="1700">
                          <a:effectLst/>
                        </a:rPr>
                        <a:t>-</a:t>
                      </a:r>
                      <a:endParaRPr lang="el-GR" sz="1700">
                        <a:effectLst/>
                        <a:latin typeface="Times New Roman"/>
                        <a:ea typeface="Times New Roman"/>
                      </a:endParaRPr>
                    </a:p>
                  </a:txBody>
                  <a:tcPr marL="68580" marR="68580" marT="0" marB="0" anchor="ctr"/>
                </a:tc>
                <a:tc>
                  <a:txBody>
                    <a:bodyPr/>
                    <a:lstStyle/>
                    <a:p>
                      <a:pPr algn="ctr">
                        <a:spcBef>
                          <a:spcPts val="300"/>
                        </a:spcBef>
                        <a:spcAft>
                          <a:spcPts val="300"/>
                        </a:spcAft>
                      </a:pPr>
                      <a:r>
                        <a:rPr lang="el-GR" sz="1700">
                          <a:effectLst/>
                        </a:rPr>
                        <a:t>56</a:t>
                      </a:r>
                      <a:r>
                        <a:rPr lang="en-GB" sz="1700">
                          <a:effectLst/>
                        </a:rPr>
                        <a:t>.000</a:t>
                      </a:r>
                      <a:endParaRPr lang="el-GR" sz="1700">
                        <a:effectLst/>
                        <a:latin typeface="Times New Roman"/>
                        <a:ea typeface="Times New Roman"/>
                      </a:endParaRPr>
                    </a:p>
                  </a:txBody>
                  <a:tcPr marL="68580" marR="68580" marT="0" marB="0" anchor="ctr"/>
                </a:tc>
                <a:tc>
                  <a:txBody>
                    <a:bodyPr/>
                    <a:lstStyle/>
                    <a:p>
                      <a:pPr algn="ctr">
                        <a:spcBef>
                          <a:spcPts val="300"/>
                        </a:spcBef>
                        <a:spcAft>
                          <a:spcPts val="300"/>
                        </a:spcAft>
                      </a:pPr>
                      <a:r>
                        <a:rPr lang="en-GB" sz="1700">
                          <a:effectLst/>
                        </a:rPr>
                        <a:t>-</a:t>
                      </a:r>
                      <a:endParaRPr lang="el-GR" sz="1700">
                        <a:effectLst/>
                        <a:latin typeface="Times New Roman"/>
                        <a:ea typeface="Times New Roman"/>
                      </a:endParaRPr>
                    </a:p>
                  </a:txBody>
                  <a:tcPr marL="68580" marR="68580" marT="0" marB="0" anchor="ctr"/>
                </a:tc>
                <a:tc>
                  <a:txBody>
                    <a:bodyPr/>
                    <a:lstStyle/>
                    <a:p>
                      <a:pPr algn="ctr">
                        <a:spcBef>
                          <a:spcPts val="300"/>
                        </a:spcBef>
                        <a:spcAft>
                          <a:spcPts val="300"/>
                        </a:spcAft>
                      </a:pPr>
                      <a:r>
                        <a:rPr lang="en-GB" sz="1700">
                          <a:effectLst/>
                        </a:rPr>
                        <a:t>-</a:t>
                      </a:r>
                      <a:endParaRPr lang="el-GR" sz="1700">
                        <a:effectLst/>
                        <a:latin typeface="Times New Roman"/>
                        <a:ea typeface="Times New Roman"/>
                      </a:endParaRPr>
                    </a:p>
                  </a:txBody>
                  <a:tcPr marL="68580" marR="68580" marT="0" marB="0" anchor="ctr"/>
                </a:tc>
                <a:tc>
                  <a:txBody>
                    <a:bodyPr/>
                    <a:lstStyle/>
                    <a:p>
                      <a:pPr algn="ctr">
                        <a:spcBef>
                          <a:spcPts val="300"/>
                        </a:spcBef>
                        <a:spcAft>
                          <a:spcPts val="300"/>
                        </a:spcAft>
                      </a:pPr>
                      <a:r>
                        <a:rPr lang="en-GB" sz="1700">
                          <a:effectLst/>
                        </a:rPr>
                        <a:t>-</a:t>
                      </a:r>
                      <a:endParaRPr lang="el-GR" sz="1700">
                        <a:effectLst/>
                        <a:latin typeface="Times New Roman"/>
                        <a:ea typeface="Times New Roman"/>
                      </a:endParaRPr>
                    </a:p>
                  </a:txBody>
                  <a:tcPr marL="68580" marR="68580" marT="0" marB="0" anchor="ctr"/>
                </a:tc>
                <a:tc>
                  <a:txBody>
                    <a:bodyPr/>
                    <a:lstStyle/>
                    <a:p>
                      <a:pPr algn="ctr">
                        <a:spcBef>
                          <a:spcPts val="300"/>
                        </a:spcBef>
                        <a:spcAft>
                          <a:spcPts val="300"/>
                        </a:spcAft>
                      </a:pPr>
                      <a:r>
                        <a:rPr lang="en-GB" sz="1700">
                          <a:effectLst/>
                        </a:rPr>
                        <a:t>-</a:t>
                      </a:r>
                      <a:endParaRPr lang="el-GR" sz="1700">
                        <a:effectLst/>
                        <a:latin typeface="Times New Roman"/>
                        <a:ea typeface="Times New Roman"/>
                      </a:endParaRPr>
                    </a:p>
                  </a:txBody>
                  <a:tcPr marL="68580" marR="68580" marT="0" marB="0"/>
                </a:tc>
              </a:tr>
              <a:tr h="0">
                <a:tc>
                  <a:txBody>
                    <a:bodyPr/>
                    <a:lstStyle/>
                    <a:p>
                      <a:pPr algn="ctr">
                        <a:spcBef>
                          <a:spcPts val="300"/>
                        </a:spcBef>
                        <a:spcAft>
                          <a:spcPts val="300"/>
                        </a:spcAft>
                      </a:pPr>
                      <a:r>
                        <a:rPr lang="en-GB" sz="1700" b="0" dirty="0">
                          <a:solidFill>
                            <a:schemeClr val="tx1"/>
                          </a:solidFill>
                          <a:effectLst/>
                        </a:rPr>
                        <a:t>5.000</a:t>
                      </a:r>
                      <a:endParaRPr lang="el-GR" sz="1700" b="0" dirty="0">
                        <a:solidFill>
                          <a:schemeClr val="tx1"/>
                        </a:solidFill>
                        <a:effectLst/>
                        <a:latin typeface="Times New Roman"/>
                        <a:ea typeface="Times New Roman"/>
                      </a:endParaRPr>
                    </a:p>
                  </a:txBody>
                  <a:tcPr marL="68580" marR="68580" marT="0" marB="0" anchor="ctr">
                    <a:solidFill>
                      <a:srgbClr val="E8F3FF"/>
                    </a:solidFill>
                  </a:tcPr>
                </a:tc>
                <a:tc>
                  <a:txBody>
                    <a:bodyPr/>
                    <a:lstStyle/>
                    <a:p>
                      <a:pPr algn="ctr">
                        <a:spcBef>
                          <a:spcPts val="300"/>
                        </a:spcBef>
                        <a:spcAft>
                          <a:spcPts val="300"/>
                        </a:spcAft>
                      </a:pPr>
                      <a:r>
                        <a:rPr lang="en-GB" sz="1700">
                          <a:effectLst/>
                        </a:rPr>
                        <a:t>56.000</a:t>
                      </a:r>
                      <a:endParaRPr lang="el-GR" sz="1700">
                        <a:effectLst/>
                        <a:latin typeface="Times New Roman"/>
                        <a:ea typeface="Times New Roman"/>
                      </a:endParaRPr>
                    </a:p>
                  </a:txBody>
                  <a:tcPr marL="68580" marR="68580" marT="0" marB="0" anchor="ctr"/>
                </a:tc>
                <a:tc>
                  <a:txBody>
                    <a:bodyPr/>
                    <a:lstStyle/>
                    <a:p>
                      <a:pPr algn="ctr">
                        <a:spcBef>
                          <a:spcPts val="300"/>
                        </a:spcBef>
                        <a:spcAft>
                          <a:spcPts val="300"/>
                        </a:spcAft>
                      </a:pPr>
                      <a:r>
                        <a:rPr lang="en-GB" sz="1700">
                          <a:effectLst/>
                        </a:rPr>
                        <a:t>18.000</a:t>
                      </a:r>
                      <a:endParaRPr lang="el-GR" sz="1700">
                        <a:effectLst/>
                        <a:latin typeface="Times New Roman"/>
                        <a:ea typeface="Times New Roman"/>
                      </a:endParaRPr>
                    </a:p>
                  </a:txBody>
                  <a:tcPr marL="68580" marR="68580" marT="0" marB="0" anchor="ctr"/>
                </a:tc>
                <a:tc>
                  <a:txBody>
                    <a:bodyPr/>
                    <a:lstStyle/>
                    <a:p>
                      <a:pPr algn="ctr">
                        <a:spcBef>
                          <a:spcPts val="300"/>
                        </a:spcBef>
                        <a:spcAft>
                          <a:spcPts val="300"/>
                        </a:spcAft>
                      </a:pPr>
                      <a:r>
                        <a:rPr lang="en-GB" sz="1700">
                          <a:effectLst/>
                        </a:rPr>
                        <a:t>74.000</a:t>
                      </a:r>
                      <a:endParaRPr lang="el-GR" sz="1700">
                        <a:effectLst/>
                        <a:latin typeface="Times New Roman"/>
                        <a:ea typeface="Times New Roman"/>
                      </a:endParaRPr>
                    </a:p>
                  </a:txBody>
                  <a:tcPr marL="68580" marR="68580" marT="0" marB="0" anchor="ctr"/>
                </a:tc>
                <a:tc>
                  <a:txBody>
                    <a:bodyPr/>
                    <a:lstStyle/>
                    <a:p>
                      <a:pPr algn="ctr">
                        <a:spcBef>
                          <a:spcPts val="300"/>
                        </a:spcBef>
                        <a:spcAft>
                          <a:spcPts val="300"/>
                        </a:spcAft>
                      </a:pPr>
                      <a:r>
                        <a:rPr lang="en-GB" sz="1700">
                          <a:effectLst/>
                        </a:rPr>
                        <a:t>11,20</a:t>
                      </a:r>
                      <a:endParaRPr lang="el-GR" sz="1700">
                        <a:effectLst/>
                        <a:latin typeface="Times New Roman"/>
                        <a:ea typeface="Times New Roman"/>
                      </a:endParaRPr>
                    </a:p>
                  </a:txBody>
                  <a:tcPr marL="68580" marR="68580" marT="0" marB="0" anchor="ctr"/>
                </a:tc>
                <a:tc>
                  <a:txBody>
                    <a:bodyPr/>
                    <a:lstStyle/>
                    <a:p>
                      <a:pPr algn="ctr">
                        <a:spcBef>
                          <a:spcPts val="300"/>
                        </a:spcBef>
                        <a:spcAft>
                          <a:spcPts val="300"/>
                        </a:spcAft>
                      </a:pPr>
                      <a:r>
                        <a:rPr lang="en-GB" sz="1700">
                          <a:effectLst/>
                        </a:rPr>
                        <a:t>3,60</a:t>
                      </a:r>
                      <a:endParaRPr lang="el-GR" sz="1700">
                        <a:effectLst/>
                        <a:latin typeface="Times New Roman"/>
                        <a:ea typeface="Times New Roman"/>
                      </a:endParaRPr>
                    </a:p>
                  </a:txBody>
                  <a:tcPr marL="68580" marR="68580" marT="0" marB="0" anchor="ctr"/>
                </a:tc>
                <a:tc>
                  <a:txBody>
                    <a:bodyPr/>
                    <a:lstStyle/>
                    <a:p>
                      <a:pPr algn="ctr">
                        <a:spcBef>
                          <a:spcPts val="300"/>
                        </a:spcBef>
                        <a:spcAft>
                          <a:spcPts val="300"/>
                        </a:spcAft>
                      </a:pPr>
                      <a:r>
                        <a:rPr lang="en-GB" sz="1700">
                          <a:effectLst/>
                        </a:rPr>
                        <a:t>14,80</a:t>
                      </a:r>
                      <a:endParaRPr lang="el-GR" sz="1700">
                        <a:effectLst/>
                        <a:latin typeface="Times New Roman"/>
                        <a:ea typeface="Times New Roman"/>
                      </a:endParaRPr>
                    </a:p>
                  </a:txBody>
                  <a:tcPr marL="68580" marR="68580" marT="0" marB="0" anchor="ctr"/>
                </a:tc>
                <a:tc>
                  <a:txBody>
                    <a:bodyPr/>
                    <a:lstStyle/>
                    <a:p>
                      <a:pPr algn="ctr">
                        <a:spcBef>
                          <a:spcPts val="300"/>
                        </a:spcBef>
                        <a:spcAft>
                          <a:spcPts val="300"/>
                        </a:spcAft>
                      </a:pPr>
                      <a:r>
                        <a:rPr lang="el-GR" sz="1700">
                          <a:effectLst/>
                        </a:rPr>
                        <a:t>3,60</a:t>
                      </a:r>
                      <a:endParaRPr lang="el-GR" sz="1700">
                        <a:effectLst/>
                        <a:latin typeface="Times New Roman"/>
                        <a:ea typeface="Times New Roman"/>
                      </a:endParaRPr>
                    </a:p>
                  </a:txBody>
                  <a:tcPr marL="68580" marR="68580" marT="0" marB="0"/>
                </a:tc>
              </a:tr>
              <a:tr h="0">
                <a:tc>
                  <a:txBody>
                    <a:bodyPr/>
                    <a:lstStyle/>
                    <a:p>
                      <a:pPr algn="ctr">
                        <a:spcBef>
                          <a:spcPts val="300"/>
                        </a:spcBef>
                        <a:spcAft>
                          <a:spcPts val="300"/>
                        </a:spcAft>
                      </a:pPr>
                      <a:r>
                        <a:rPr lang="en-GB" sz="1700" b="0" dirty="0">
                          <a:solidFill>
                            <a:schemeClr val="tx1"/>
                          </a:solidFill>
                          <a:effectLst/>
                        </a:rPr>
                        <a:t>10.000</a:t>
                      </a:r>
                      <a:endParaRPr lang="el-GR" sz="1700" b="0" dirty="0">
                        <a:solidFill>
                          <a:schemeClr val="tx1"/>
                        </a:solidFill>
                        <a:effectLst/>
                        <a:latin typeface="Times New Roman"/>
                        <a:ea typeface="Times New Roman"/>
                      </a:endParaRPr>
                    </a:p>
                  </a:txBody>
                  <a:tcPr marL="68580" marR="68580" marT="0" marB="0" anchor="ctr">
                    <a:solidFill>
                      <a:srgbClr val="E8F3FF"/>
                    </a:solidFill>
                  </a:tcPr>
                </a:tc>
                <a:tc>
                  <a:txBody>
                    <a:bodyPr/>
                    <a:lstStyle/>
                    <a:p>
                      <a:pPr algn="ctr">
                        <a:spcBef>
                          <a:spcPts val="300"/>
                        </a:spcBef>
                        <a:spcAft>
                          <a:spcPts val="300"/>
                        </a:spcAft>
                      </a:pPr>
                      <a:r>
                        <a:rPr lang="en-GB" sz="1700">
                          <a:effectLst/>
                        </a:rPr>
                        <a:t>56.000</a:t>
                      </a:r>
                      <a:endParaRPr lang="el-GR" sz="1700">
                        <a:effectLst/>
                        <a:latin typeface="Times New Roman"/>
                        <a:ea typeface="Times New Roman"/>
                      </a:endParaRPr>
                    </a:p>
                  </a:txBody>
                  <a:tcPr marL="68580" marR="68580" marT="0" marB="0" anchor="ctr"/>
                </a:tc>
                <a:tc>
                  <a:txBody>
                    <a:bodyPr/>
                    <a:lstStyle/>
                    <a:p>
                      <a:pPr algn="ctr">
                        <a:spcBef>
                          <a:spcPts val="300"/>
                        </a:spcBef>
                        <a:spcAft>
                          <a:spcPts val="300"/>
                        </a:spcAft>
                      </a:pPr>
                      <a:r>
                        <a:rPr lang="en-GB" sz="1700">
                          <a:effectLst/>
                        </a:rPr>
                        <a:t>34.000</a:t>
                      </a:r>
                      <a:endParaRPr lang="el-GR" sz="1700">
                        <a:effectLst/>
                        <a:latin typeface="Times New Roman"/>
                        <a:ea typeface="Times New Roman"/>
                      </a:endParaRPr>
                    </a:p>
                  </a:txBody>
                  <a:tcPr marL="68580" marR="68580" marT="0" marB="0" anchor="ctr"/>
                </a:tc>
                <a:tc>
                  <a:txBody>
                    <a:bodyPr/>
                    <a:lstStyle/>
                    <a:p>
                      <a:pPr algn="ctr">
                        <a:spcBef>
                          <a:spcPts val="300"/>
                        </a:spcBef>
                        <a:spcAft>
                          <a:spcPts val="300"/>
                        </a:spcAft>
                      </a:pPr>
                      <a:r>
                        <a:rPr lang="en-GB" sz="1700">
                          <a:effectLst/>
                        </a:rPr>
                        <a:t>90.000</a:t>
                      </a:r>
                      <a:endParaRPr lang="el-GR" sz="1700">
                        <a:effectLst/>
                        <a:latin typeface="Times New Roman"/>
                        <a:ea typeface="Times New Roman"/>
                      </a:endParaRPr>
                    </a:p>
                  </a:txBody>
                  <a:tcPr marL="68580" marR="68580" marT="0" marB="0" anchor="ctr"/>
                </a:tc>
                <a:tc>
                  <a:txBody>
                    <a:bodyPr/>
                    <a:lstStyle/>
                    <a:p>
                      <a:pPr algn="ctr">
                        <a:spcBef>
                          <a:spcPts val="300"/>
                        </a:spcBef>
                        <a:spcAft>
                          <a:spcPts val="300"/>
                        </a:spcAft>
                      </a:pPr>
                      <a:r>
                        <a:rPr lang="en-GB" sz="1700">
                          <a:effectLst/>
                        </a:rPr>
                        <a:t>5,60</a:t>
                      </a:r>
                      <a:endParaRPr lang="el-GR" sz="1700">
                        <a:effectLst/>
                        <a:latin typeface="Times New Roman"/>
                        <a:ea typeface="Times New Roman"/>
                      </a:endParaRPr>
                    </a:p>
                  </a:txBody>
                  <a:tcPr marL="68580" marR="68580" marT="0" marB="0" anchor="ctr"/>
                </a:tc>
                <a:tc>
                  <a:txBody>
                    <a:bodyPr/>
                    <a:lstStyle/>
                    <a:p>
                      <a:pPr algn="ctr">
                        <a:spcBef>
                          <a:spcPts val="300"/>
                        </a:spcBef>
                        <a:spcAft>
                          <a:spcPts val="300"/>
                        </a:spcAft>
                      </a:pPr>
                      <a:r>
                        <a:rPr lang="en-GB" sz="1700">
                          <a:effectLst/>
                        </a:rPr>
                        <a:t>3,40</a:t>
                      </a:r>
                      <a:endParaRPr lang="el-GR" sz="1700">
                        <a:effectLst/>
                        <a:latin typeface="Times New Roman"/>
                        <a:ea typeface="Times New Roman"/>
                      </a:endParaRPr>
                    </a:p>
                  </a:txBody>
                  <a:tcPr marL="68580" marR="68580" marT="0" marB="0" anchor="ctr"/>
                </a:tc>
                <a:tc>
                  <a:txBody>
                    <a:bodyPr/>
                    <a:lstStyle/>
                    <a:p>
                      <a:pPr algn="ctr">
                        <a:spcBef>
                          <a:spcPts val="300"/>
                        </a:spcBef>
                        <a:spcAft>
                          <a:spcPts val="300"/>
                        </a:spcAft>
                      </a:pPr>
                      <a:r>
                        <a:rPr lang="en-GB" sz="1700">
                          <a:effectLst/>
                        </a:rPr>
                        <a:t>9,00</a:t>
                      </a:r>
                      <a:endParaRPr lang="el-GR" sz="1700">
                        <a:effectLst/>
                        <a:latin typeface="Times New Roman"/>
                        <a:ea typeface="Times New Roman"/>
                      </a:endParaRPr>
                    </a:p>
                  </a:txBody>
                  <a:tcPr marL="68580" marR="68580" marT="0" marB="0" anchor="ctr"/>
                </a:tc>
                <a:tc>
                  <a:txBody>
                    <a:bodyPr/>
                    <a:lstStyle/>
                    <a:p>
                      <a:pPr algn="ctr">
                        <a:spcBef>
                          <a:spcPts val="300"/>
                        </a:spcBef>
                        <a:spcAft>
                          <a:spcPts val="300"/>
                        </a:spcAft>
                      </a:pPr>
                      <a:r>
                        <a:rPr lang="el-GR" sz="1700">
                          <a:effectLst/>
                        </a:rPr>
                        <a:t>3,20</a:t>
                      </a:r>
                      <a:endParaRPr lang="el-GR" sz="1700">
                        <a:effectLst/>
                        <a:latin typeface="Times New Roman"/>
                        <a:ea typeface="Times New Roman"/>
                      </a:endParaRPr>
                    </a:p>
                  </a:txBody>
                  <a:tcPr marL="68580" marR="68580" marT="0" marB="0"/>
                </a:tc>
              </a:tr>
              <a:tr h="0">
                <a:tc>
                  <a:txBody>
                    <a:bodyPr/>
                    <a:lstStyle/>
                    <a:p>
                      <a:pPr algn="ctr">
                        <a:spcBef>
                          <a:spcPts val="300"/>
                        </a:spcBef>
                        <a:spcAft>
                          <a:spcPts val="300"/>
                        </a:spcAft>
                      </a:pPr>
                      <a:r>
                        <a:rPr lang="en-GB" sz="1700" b="0" dirty="0">
                          <a:solidFill>
                            <a:schemeClr val="tx1"/>
                          </a:solidFill>
                          <a:effectLst/>
                        </a:rPr>
                        <a:t>15.000</a:t>
                      </a:r>
                      <a:endParaRPr lang="el-GR" sz="1700" b="0" dirty="0">
                        <a:solidFill>
                          <a:schemeClr val="tx1"/>
                        </a:solidFill>
                        <a:effectLst/>
                        <a:latin typeface="Times New Roman"/>
                        <a:ea typeface="Times New Roman"/>
                      </a:endParaRPr>
                    </a:p>
                  </a:txBody>
                  <a:tcPr marL="68580" marR="68580" marT="0" marB="0" anchor="ctr">
                    <a:solidFill>
                      <a:srgbClr val="E8F3FF"/>
                    </a:solidFill>
                  </a:tcPr>
                </a:tc>
                <a:tc>
                  <a:txBody>
                    <a:bodyPr/>
                    <a:lstStyle/>
                    <a:p>
                      <a:pPr algn="ctr">
                        <a:spcBef>
                          <a:spcPts val="300"/>
                        </a:spcBef>
                        <a:spcAft>
                          <a:spcPts val="300"/>
                        </a:spcAft>
                      </a:pPr>
                      <a:r>
                        <a:rPr lang="en-GB" sz="1700" dirty="0">
                          <a:effectLst/>
                        </a:rPr>
                        <a:t>56.000</a:t>
                      </a:r>
                      <a:endParaRPr lang="el-GR" sz="1700" dirty="0">
                        <a:effectLst/>
                        <a:latin typeface="Times New Roman"/>
                        <a:ea typeface="Times New Roman"/>
                      </a:endParaRPr>
                    </a:p>
                  </a:txBody>
                  <a:tcPr marL="68580" marR="68580" marT="0" marB="0" anchor="ctr"/>
                </a:tc>
                <a:tc>
                  <a:txBody>
                    <a:bodyPr/>
                    <a:lstStyle/>
                    <a:p>
                      <a:pPr algn="ctr">
                        <a:spcBef>
                          <a:spcPts val="300"/>
                        </a:spcBef>
                        <a:spcAft>
                          <a:spcPts val="300"/>
                        </a:spcAft>
                      </a:pPr>
                      <a:r>
                        <a:rPr lang="en-GB" sz="1700">
                          <a:effectLst/>
                        </a:rPr>
                        <a:t>48.000</a:t>
                      </a:r>
                      <a:endParaRPr lang="el-GR" sz="1700">
                        <a:effectLst/>
                        <a:latin typeface="Times New Roman"/>
                        <a:ea typeface="Times New Roman"/>
                      </a:endParaRPr>
                    </a:p>
                  </a:txBody>
                  <a:tcPr marL="68580" marR="68580" marT="0" marB="0" anchor="ctr"/>
                </a:tc>
                <a:tc>
                  <a:txBody>
                    <a:bodyPr/>
                    <a:lstStyle/>
                    <a:p>
                      <a:pPr algn="ctr">
                        <a:spcBef>
                          <a:spcPts val="300"/>
                        </a:spcBef>
                        <a:spcAft>
                          <a:spcPts val="300"/>
                        </a:spcAft>
                      </a:pPr>
                      <a:r>
                        <a:rPr lang="en-GB" sz="1700">
                          <a:effectLst/>
                        </a:rPr>
                        <a:t>104.000</a:t>
                      </a:r>
                      <a:endParaRPr lang="el-GR" sz="1700">
                        <a:effectLst/>
                        <a:latin typeface="Times New Roman"/>
                        <a:ea typeface="Times New Roman"/>
                      </a:endParaRPr>
                    </a:p>
                  </a:txBody>
                  <a:tcPr marL="68580" marR="68580" marT="0" marB="0" anchor="ctr"/>
                </a:tc>
                <a:tc>
                  <a:txBody>
                    <a:bodyPr/>
                    <a:lstStyle/>
                    <a:p>
                      <a:pPr algn="ctr">
                        <a:spcBef>
                          <a:spcPts val="300"/>
                        </a:spcBef>
                        <a:spcAft>
                          <a:spcPts val="300"/>
                        </a:spcAft>
                      </a:pPr>
                      <a:r>
                        <a:rPr lang="en-GB" sz="1700">
                          <a:effectLst/>
                        </a:rPr>
                        <a:t>3,73</a:t>
                      </a:r>
                      <a:endParaRPr lang="el-GR" sz="1700">
                        <a:effectLst/>
                        <a:latin typeface="Times New Roman"/>
                        <a:ea typeface="Times New Roman"/>
                      </a:endParaRPr>
                    </a:p>
                  </a:txBody>
                  <a:tcPr marL="68580" marR="68580" marT="0" marB="0" anchor="ctr"/>
                </a:tc>
                <a:tc>
                  <a:txBody>
                    <a:bodyPr/>
                    <a:lstStyle/>
                    <a:p>
                      <a:pPr algn="ctr">
                        <a:spcBef>
                          <a:spcPts val="300"/>
                        </a:spcBef>
                        <a:spcAft>
                          <a:spcPts val="300"/>
                        </a:spcAft>
                      </a:pPr>
                      <a:r>
                        <a:rPr lang="en-GB" sz="1700">
                          <a:effectLst/>
                        </a:rPr>
                        <a:t>3,20</a:t>
                      </a:r>
                      <a:endParaRPr lang="el-GR" sz="1700">
                        <a:effectLst/>
                        <a:latin typeface="Times New Roman"/>
                        <a:ea typeface="Times New Roman"/>
                      </a:endParaRPr>
                    </a:p>
                  </a:txBody>
                  <a:tcPr marL="68580" marR="68580" marT="0" marB="0" anchor="ctr"/>
                </a:tc>
                <a:tc>
                  <a:txBody>
                    <a:bodyPr/>
                    <a:lstStyle/>
                    <a:p>
                      <a:pPr algn="ctr">
                        <a:spcBef>
                          <a:spcPts val="300"/>
                        </a:spcBef>
                        <a:spcAft>
                          <a:spcPts val="300"/>
                        </a:spcAft>
                      </a:pPr>
                      <a:r>
                        <a:rPr lang="en-GB" sz="1700">
                          <a:effectLst/>
                        </a:rPr>
                        <a:t>6,93</a:t>
                      </a:r>
                      <a:endParaRPr lang="el-GR" sz="1700">
                        <a:effectLst/>
                        <a:latin typeface="Times New Roman"/>
                        <a:ea typeface="Times New Roman"/>
                      </a:endParaRPr>
                    </a:p>
                  </a:txBody>
                  <a:tcPr marL="68580" marR="68580" marT="0" marB="0" anchor="ctr"/>
                </a:tc>
                <a:tc>
                  <a:txBody>
                    <a:bodyPr/>
                    <a:lstStyle/>
                    <a:p>
                      <a:pPr algn="ctr">
                        <a:spcBef>
                          <a:spcPts val="300"/>
                        </a:spcBef>
                        <a:spcAft>
                          <a:spcPts val="300"/>
                        </a:spcAft>
                      </a:pPr>
                      <a:r>
                        <a:rPr lang="el-GR" sz="1700">
                          <a:effectLst/>
                        </a:rPr>
                        <a:t>2,80</a:t>
                      </a:r>
                      <a:endParaRPr lang="el-GR" sz="1700">
                        <a:effectLst/>
                        <a:latin typeface="Times New Roman"/>
                        <a:ea typeface="Times New Roman"/>
                      </a:endParaRPr>
                    </a:p>
                  </a:txBody>
                  <a:tcPr marL="68580" marR="68580" marT="0" marB="0"/>
                </a:tc>
              </a:tr>
              <a:tr h="0">
                <a:tc>
                  <a:txBody>
                    <a:bodyPr/>
                    <a:lstStyle/>
                    <a:p>
                      <a:pPr algn="ctr">
                        <a:spcBef>
                          <a:spcPts val="300"/>
                        </a:spcBef>
                        <a:spcAft>
                          <a:spcPts val="300"/>
                        </a:spcAft>
                      </a:pPr>
                      <a:r>
                        <a:rPr lang="en-GB" sz="1700" b="0" dirty="0">
                          <a:solidFill>
                            <a:schemeClr val="tx1"/>
                          </a:solidFill>
                          <a:effectLst/>
                        </a:rPr>
                        <a:t>20.000</a:t>
                      </a:r>
                      <a:endParaRPr lang="el-GR" sz="1700" b="0" dirty="0">
                        <a:solidFill>
                          <a:schemeClr val="tx1"/>
                        </a:solidFill>
                        <a:effectLst/>
                        <a:latin typeface="Times New Roman"/>
                        <a:ea typeface="Times New Roman"/>
                      </a:endParaRPr>
                    </a:p>
                  </a:txBody>
                  <a:tcPr marL="68580" marR="68580" marT="0" marB="0" anchor="ctr">
                    <a:solidFill>
                      <a:srgbClr val="E8F3FF"/>
                    </a:solidFill>
                  </a:tcPr>
                </a:tc>
                <a:tc>
                  <a:txBody>
                    <a:bodyPr/>
                    <a:lstStyle/>
                    <a:p>
                      <a:pPr algn="ctr">
                        <a:spcBef>
                          <a:spcPts val="300"/>
                        </a:spcBef>
                        <a:spcAft>
                          <a:spcPts val="300"/>
                        </a:spcAft>
                      </a:pPr>
                      <a:r>
                        <a:rPr lang="en-GB" sz="1700" dirty="0">
                          <a:effectLst/>
                        </a:rPr>
                        <a:t>56.000</a:t>
                      </a:r>
                      <a:endParaRPr lang="el-GR" sz="1700" dirty="0">
                        <a:effectLst/>
                        <a:latin typeface="Times New Roman"/>
                        <a:ea typeface="Times New Roman"/>
                      </a:endParaRPr>
                    </a:p>
                  </a:txBody>
                  <a:tcPr marL="68580" marR="68580" marT="0" marB="0" anchor="ctr"/>
                </a:tc>
                <a:tc>
                  <a:txBody>
                    <a:bodyPr/>
                    <a:lstStyle/>
                    <a:p>
                      <a:pPr algn="ctr">
                        <a:spcBef>
                          <a:spcPts val="300"/>
                        </a:spcBef>
                        <a:spcAft>
                          <a:spcPts val="300"/>
                        </a:spcAft>
                      </a:pPr>
                      <a:r>
                        <a:rPr lang="en-GB" sz="1700">
                          <a:effectLst/>
                        </a:rPr>
                        <a:t>60.000</a:t>
                      </a:r>
                      <a:endParaRPr lang="el-GR" sz="1700">
                        <a:effectLst/>
                        <a:latin typeface="Times New Roman"/>
                        <a:ea typeface="Times New Roman"/>
                      </a:endParaRPr>
                    </a:p>
                  </a:txBody>
                  <a:tcPr marL="68580" marR="68580" marT="0" marB="0" anchor="ctr"/>
                </a:tc>
                <a:tc>
                  <a:txBody>
                    <a:bodyPr/>
                    <a:lstStyle/>
                    <a:p>
                      <a:pPr algn="ctr">
                        <a:spcBef>
                          <a:spcPts val="300"/>
                        </a:spcBef>
                        <a:spcAft>
                          <a:spcPts val="300"/>
                        </a:spcAft>
                      </a:pPr>
                      <a:r>
                        <a:rPr lang="en-GB" sz="1700">
                          <a:effectLst/>
                        </a:rPr>
                        <a:t>116.000</a:t>
                      </a:r>
                      <a:endParaRPr lang="el-GR" sz="1700">
                        <a:effectLst/>
                        <a:latin typeface="Times New Roman"/>
                        <a:ea typeface="Times New Roman"/>
                      </a:endParaRPr>
                    </a:p>
                  </a:txBody>
                  <a:tcPr marL="68580" marR="68580" marT="0" marB="0" anchor="ctr"/>
                </a:tc>
                <a:tc>
                  <a:txBody>
                    <a:bodyPr/>
                    <a:lstStyle/>
                    <a:p>
                      <a:pPr algn="ctr">
                        <a:spcBef>
                          <a:spcPts val="300"/>
                        </a:spcBef>
                        <a:spcAft>
                          <a:spcPts val="300"/>
                        </a:spcAft>
                      </a:pPr>
                      <a:r>
                        <a:rPr lang="en-GB" sz="1700">
                          <a:effectLst/>
                        </a:rPr>
                        <a:t>2,80</a:t>
                      </a:r>
                      <a:endParaRPr lang="el-GR" sz="1700">
                        <a:effectLst/>
                        <a:latin typeface="Times New Roman"/>
                        <a:ea typeface="Times New Roman"/>
                      </a:endParaRPr>
                    </a:p>
                  </a:txBody>
                  <a:tcPr marL="68580" marR="68580" marT="0" marB="0" anchor="ctr"/>
                </a:tc>
                <a:tc>
                  <a:txBody>
                    <a:bodyPr/>
                    <a:lstStyle/>
                    <a:p>
                      <a:pPr algn="ctr">
                        <a:spcBef>
                          <a:spcPts val="300"/>
                        </a:spcBef>
                        <a:spcAft>
                          <a:spcPts val="300"/>
                        </a:spcAft>
                      </a:pPr>
                      <a:r>
                        <a:rPr lang="en-GB" sz="1700">
                          <a:effectLst/>
                        </a:rPr>
                        <a:t>3,00</a:t>
                      </a:r>
                      <a:endParaRPr lang="el-GR" sz="1700">
                        <a:effectLst/>
                        <a:latin typeface="Times New Roman"/>
                        <a:ea typeface="Times New Roman"/>
                      </a:endParaRPr>
                    </a:p>
                  </a:txBody>
                  <a:tcPr marL="68580" marR="68580" marT="0" marB="0" anchor="ctr"/>
                </a:tc>
                <a:tc>
                  <a:txBody>
                    <a:bodyPr/>
                    <a:lstStyle/>
                    <a:p>
                      <a:pPr algn="ctr">
                        <a:spcBef>
                          <a:spcPts val="300"/>
                        </a:spcBef>
                        <a:spcAft>
                          <a:spcPts val="300"/>
                        </a:spcAft>
                      </a:pPr>
                      <a:r>
                        <a:rPr lang="en-GB" sz="1700">
                          <a:effectLst/>
                        </a:rPr>
                        <a:t>5,80</a:t>
                      </a:r>
                      <a:endParaRPr lang="el-GR" sz="1700">
                        <a:effectLst/>
                        <a:latin typeface="Times New Roman"/>
                        <a:ea typeface="Times New Roman"/>
                      </a:endParaRPr>
                    </a:p>
                  </a:txBody>
                  <a:tcPr marL="68580" marR="68580" marT="0" marB="0" anchor="ctr"/>
                </a:tc>
                <a:tc>
                  <a:txBody>
                    <a:bodyPr/>
                    <a:lstStyle/>
                    <a:p>
                      <a:pPr algn="ctr">
                        <a:spcBef>
                          <a:spcPts val="300"/>
                        </a:spcBef>
                        <a:spcAft>
                          <a:spcPts val="300"/>
                        </a:spcAft>
                      </a:pPr>
                      <a:r>
                        <a:rPr lang="el-GR" sz="1700">
                          <a:effectLst/>
                        </a:rPr>
                        <a:t>2,40</a:t>
                      </a:r>
                      <a:endParaRPr lang="el-GR" sz="1700">
                        <a:effectLst/>
                        <a:latin typeface="Times New Roman"/>
                        <a:ea typeface="Times New Roman"/>
                      </a:endParaRPr>
                    </a:p>
                  </a:txBody>
                  <a:tcPr marL="68580" marR="68580" marT="0" marB="0"/>
                </a:tc>
              </a:tr>
              <a:tr h="0">
                <a:tc>
                  <a:txBody>
                    <a:bodyPr/>
                    <a:lstStyle/>
                    <a:p>
                      <a:pPr algn="ctr">
                        <a:spcBef>
                          <a:spcPts val="300"/>
                        </a:spcBef>
                        <a:spcAft>
                          <a:spcPts val="300"/>
                        </a:spcAft>
                      </a:pPr>
                      <a:r>
                        <a:rPr lang="en-GB" sz="1700" b="0" dirty="0">
                          <a:solidFill>
                            <a:schemeClr val="tx1"/>
                          </a:solidFill>
                          <a:effectLst/>
                        </a:rPr>
                        <a:t>25.000</a:t>
                      </a:r>
                      <a:endParaRPr lang="el-GR" sz="1700" b="0" dirty="0">
                        <a:solidFill>
                          <a:schemeClr val="tx1"/>
                        </a:solidFill>
                        <a:effectLst/>
                        <a:latin typeface="Times New Roman"/>
                        <a:ea typeface="Times New Roman"/>
                      </a:endParaRPr>
                    </a:p>
                  </a:txBody>
                  <a:tcPr marL="68580" marR="68580" marT="0" marB="0" anchor="ctr">
                    <a:solidFill>
                      <a:srgbClr val="E8F3FF"/>
                    </a:solidFill>
                  </a:tcPr>
                </a:tc>
                <a:tc>
                  <a:txBody>
                    <a:bodyPr/>
                    <a:lstStyle/>
                    <a:p>
                      <a:pPr algn="ctr">
                        <a:spcBef>
                          <a:spcPts val="300"/>
                        </a:spcBef>
                        <a:spcAft>
                          <a:spcPts val="300"/>
                        </a:spcAft>
                      </a:pPr>
                      <a:r>
                        <a:rPr lang="en-GB" sz="1700">
                          <a:effectLst/>
                        </a:rPr>
                        <a:t>56.000</a:t>
                      </a:r>
                      <a:endParaRPr lang="el-GR" sz="1700">
                        <a:effectLst/>
                        <a:latin typeface="Times New Roman"/>
                        <a:ea typeface="Times New Roman"/>
                      </a:endParaRPr>
                    </a:p>
                  </a:txBody>
                  <a:tcPr marL="68580" marR="68580" marT="0" marB="0" anchor="ctr"/>
                </a:tc>
                <a:tc>
                  <a:txBody>
                    <a:bodyPr/>
                    <a:lstStyle/>
                    <a:p>
                      <a:pPr algn="ctr">
                        <a:spcBef>
                          <a:spcPts val="300"/>
                        </a:spcBef>
                        <a:spcAft>
                          <a:spcPts val="300"/>
                        </a:spcAft>
                      </a:pPr>
                      <a:r>
                        <a:rPr lang="en-GB" sz="1700">
                          <a:effectLst/>
                        </a:rPr>
                        <a:t>72.000</a:t>
                      </a:r>
                      <a:endParaRPr lang="el-GR" sz="1700">
                        <a:effectLst/>
                        <a:latin typeface="Times New Roman"/>
                        <a:ea typeface="Times New Roman"/>
                      </a:endParaRPr>
                    </a:p>
                  </a:txBody>
                  <a:tcPr marL="68580" marR="68580" marT="0" marB="0" anchor="ctr"/>
                </a:tc>
                <a:tc>
                  <a:txBody>
                    <a:bodyPr/>
                    <a:lstStyle/>
                    <a:p>
                      <a:pPr algn="ctr">
                        <a:spcBef>
                          <a:spcPts val="300"/>
                        </a:spcBef>
                        <a:spcAft>
                          <a:spcPts val="300"/>
                        </a:spcAft>
                      </a:pPr>
                      <a:r>
                        <a:rPr lang="en-GB" sz="1700">
                          <a:effectLst/>
                        </a:rPr>
                        <a:t>128.000</a:t>
                      </a:r>
                      <a:endParaRPr lang="el-GR" sz="1700">
                        <a:effectLst/>
                        <a:latin typeface="Times New Roman"/>
                        <a:ea typeface="Times New Roman"/>
                      </a:endParaRPr>
                    </a:p>
                  </a:txBody>
                  <a:tcPr marL="68580" marR="68580" marT="0" marB="0" anchor="ctr"/>
                </a:tc>
                <a:tc>
                  <a:txBody>
                    <a:bodyPr/>
                    <a:lstStyle/>
                    <a:p>
                      <a:pPr algn="ctr">
                        <a:spcBef>
                          <a:spcPts val="300"/>
                        </a:spcBef>
                        <a:spcAft>
                          <a:spcPts val="300"/>
                        </a:spcAft>
                      </a:pPr>
                      <a:r>
                        <a:rPr lang="en-GB" sz="1700">
                          <a:effectLst/>
                        </a:rPr>
                        <a:t>2,24</a:t>
                      </a:r>
                      <a:endParaRPr lang="el-GR" sz="1700">
                        <a:effectLst/>
                        <a:latin typeface="Times New Roman"/>
                        <a:ea typeface="Times New Roman"/>
                      </a:endParaRPr>
                    </a:p>
                  </a:txBody>
                  <a:tcPr marL="68580" marR="68580" marT="0" marB="0" anchor="ctr"/>
                </a:tc>
                <a:tc>
                  <a:txBody>
                    <a:bodyPr/>
                    <a:lstStyle/>
                    <a:p>
                      <a:pPr algn="ctr">
                        <a:spcBef>
                          <a:spcPts val="300"/>
                        </a:spcBef>
                        <a:spcAft>
                          <a:spcPts val="300"/>
                        </a:spcAft>
                      </a:pPr>
                      <a:r>
                        <a:rPr lang="en-GB" sz="1700">
                          <a:effectLst/>
                        </a:rPr>
                        <a:t>2,88</a:t>
                      </a:r>
                      <a:endParaRPr lang="el-GR" sz="1700">
                        <a:effectLst/>
                        <a:latin typeface="Times New Roman"/>
                        <a:ea typeface="Times New Roman"/>
                      </a:endParaRPr>
                    </a:p>
                  </a:txBody>
                  <a:tcPr marL="68580" marR="68580" marT="0" marB="0" anchor="ctr"/>
                </a:tc>
                <a:tc>
                  <a:txBody>
                    <a:bodyPr/>
                    <a:lstStyle/>
                    <a:p>
                      <a:pPr algn="ctr">
                        <a:spcBef>
                          <a:spcPts val="300"/>
                        </a:spcBef>
                        <a:spcAft>
                          <a:spcPts val="300"/>
                        </a:spcAft>
                      </a:pPr>
                      <a:r>
                        <a:rPr lang="en-GB" sz="1700">
                          <a:effectLst/>
                        </a:rPr>
                        <a:t>5,12</a:t>
                      </a:r>
                      <a:endParaRPr lang="el-GR" sz="1700">
                        <a:effectLst/>
                        <a:latin typeface="Times New Roman"/>
                        <a:ea typeface="Times New Roman"/>
                      </a:endParaRPr>
                    </a:p>
                  </a:txBody>
                  <a:tcPr marL="68580" marR="68580" marT="0" marB="0" anchor="ctr"/>
                </a:tc>
                <a:tc>
                  <a:txBody>
                    <a:bodyPr/>
                    <a:lstStyle/>
                    <a:p>
                      <a:pPr algn="ctr">
                        <a:spcBef>
                          <a:spcPts val="300"/>
                        </a:spcBef>
                        <a:spcAft>
                          <a:spcPts val="300"/>
                        </a:spcAft>
                      </a:pPr>
                      <a:r>
                        <a:rPr lang="el-GR" sz="1700">
                          <a:effectLst/>
                        </a:rPr>
                        <a:t>2,40</a:t>
                      </a:r>
                      <a:endParaRPr lang="el-GR" sz="1700">
                        <a:effectLst/>
                        <a:latin typeface="Times New Roman"/>
                        <a:ea typeface="Times New Roman"/>
                      </a:endParaRPr>
                    </a:p>
                  </a:txBody>
                  <a:tcPr marL="68580" marR="68580" marT="0" marB="0"/>
                </a:tc>
              </a:tr>
              <a:tr h="0">
                <a:tc>
                  <a:txBody>
                    <a:bodyPr/>
                    <a:lstStyle/>
                    <a:p>
                      <a:pPr algn="ctr">
                        <a:spcBef>
                          <a:spcPts val="300"/>
                        </a:spcBef>
                        <a:spcAft>
                          <a:spcPts val="300"/>
                        </a:spcAft>
                      </a:pPr>
                      <a:r>
                        <a:rPr lang="en-GB" sz="1700" b="0" dirty="0">
                          <a:solidFill>
                            <a:schemeClr val="tx1"/>
                          </a:solidFill>
                          <a:effectLst/>
                        </a:rPr>
                        <a:t>30.000</a:t>
                      </a:r>
                      <a:endParaRPr lang="el-GR" sz="1700" b="0" dirty="0">
                        <a:solidFill>
                          <a:schemeClr val="tx1"/>
                        </a:solidFill>
                        <a:effectLst/>
                        <a:latin typeface="Times New Roman"/>
                        <a:ea typeface="Times New Roman"/>
                      </a:endParaRPr>
                    </a:p>
                  </a:txBody>
                  <a:tcPr marL="68580" marR="68580" marT="0" marB="0" anchor="ctr">
                    <a:solidFill>
                      <a:srgbClr val="E8F3FF"/>
                    </a:solidFill>
                  </a:tcPr>
                </a:tc>
                <a:tc>
                  <a:txBody>
                    <a:bodyPr/>
                    <a:lstStyle/>
                    <a:p>
                      <a:pPr algn="ctr">
                        <a:spcBef>
                          <a:spcPts val="300"/>
                        </a:spcBef>
                        <a:spcAft>
                          <a:spcPts val="300"/>
                        </a:spcAft>
                      </a:pPr>
                      <a:r>
                        <a:rPr lang="en-GB" sz="1700">
                          <a:effectLst/>
                        </a:rPr>
                        <a:t>56.000</a:t>
                      </a:r>
                      <a:endParaRPr lang="el-GR" sz="1700">
                        <a:effectLst/>
                        <a:latin typeface="Times New Roman"/>
                        <a:ea typeface="Times New Roman"/>
                      </a:endParaRPr>
                    </a:p>
                  </a:txBody>
                  <a:tcPr marL="68580" marR="68580" marT="0" marB="0" anchor="ctr"/>
                </a:tc>
                <a:tc>
                  <a:txBody>
                    <a:bodyPr/>
                    <a:lstStyle/>
                    <a:p>
                      <a:pPr algn="ctr">
                        <a:spcBef>
                          <a:spcPts val="300"/>
                        </a:spcBef>
                        <a:spcAft>
                          <a:spcPts val="300"/>
                        </a:spcAft>
                      </a:pPr>
                      <a:r>
                        <a:rPr lang="en-GB" sz="1700">
                          <a:effectLst/>
                        </a:rPr>
                        <a:t>85.000</a:t>
                      </a:r>
                      <a:endParaRPr lang="el-GR" sz="1700">
                        <a:effectLst/>
                        <a:latin typeface="Times New Roman"/>
                        <a:ea typeface="Times New Roman"/>
                      </a:endParaRPr>
                    </a:p>
                  </a:txBody>
                  <a:tcPr marL="68580" marR="68580" marT="0" marB="0" anchor="ctr"/>
                </a:tc>
                <a:tc>
                  <a:txBody>
                    <a:bodyPr/>
                    <a:lstStyle/>
                    <a:p>
                      <a:pPr algn="ctr">
                        <a:spcBef>
                          <a:spcPts val="300"/>
                        </a:spcBef>
                        <a:spcAft>
                          <a:spcPts val="300"/>
                        </a:spcAft>
                      </a:pPr>
                      <a:r>
                        <a:rPr lang="en-GB" sz="1700">
                          <a:effectLst/>
                        </a:rPr>
                        <a:t>141.000</a:t>
                      </a:r>
                      <a:endParaRPr lang="el-GR" sz="1700">
                        <a:effectLst/>
                        <a:latin typeface="Times New Roman"/>
                        <a:ea typeface="Times New Roman"/>
                      </a:endParaRPr>
                    </a:p>
                  </a:txBody>
                  <a:tcPr marL="68580" marR="68580" marT="0" marB="0" anchor="ctr"/>
                </a:tc>
                <a:tc>
                  <a:txBody>
                    <a:bodyPr/>
                    <a:lstStyle/>
                    <a:p>
                      <a:pPr algn="ctr">
                        <a:spcBef>
                          <a:spcPts val="300"/>
                        </a:spcBef>
                        <a:spcAft>
                          <a:spcPts val="300"/>
                        </a:spcAft>
                      </a:pPr>
                      <a:r>
                        <a:rPr lang="en-GB" sz="1700">
                          <a:effectLst/>
                        </a:rPr>
                        <a:t>1,87</a:t>
                      </a:r>
                      <a:endParaRPr lang="el-GR" sz="1700">
                        <a:effectLst/>
                        <a:latin typeface="Times New Roman"/>
                        <a:ea typeface="Times New Roman"/>
                      </a:endParaRPr>
                    </a:p>
                  </a:txBody>
                  <a:tcPr marL="68580" marR="68580" marT="0" marB="0" anchor="ctr"/>
                </a:tc>
                <a:tc>
                  <a:txBody>
                    <a:bodyPr/>
                    <a:lstStyle/>
                    <a:p>
                      <a:pPr algn="ctr">
                        <a:spcBef>
                          <a:spcPts val="300"/>
                        </a:spcBef>
                        <a:spcAft>
                          <a:spcPts val="300"/>
                        </a:spcAft>
                      </a:pPr>
                      <a:r>
                        <a:rPr lang="en-GB" sz="1700">
                          <a:effectLst/>
                        </a:rPr>
                        <a:t>2,83</a:t>
                      </a:r>
                      <a:endParaRPr lang="el-GR" sz="1700">
                        <a:effectLst/>
                        <a:latin typeface="Times New Roman"/>
                        <a:ea typeface="Times New Roman"/>
                      </a:endParaRPr>
                    </a:p>
                  </a:txBody>
                  <a:tcPr marL="68580" marR="68580" marT="0" marB="0" anchor="ctr"/>
                </a:tc>
                <a:tc>
                  <a:txBody>
                    <a:bodyPr/>
                    <a:lstStyle/>
                    <a:p>
                      <a:pPr algn="ctr">
                        <a:spcBef>
                          <a:spcPts val="300"/>
                        </a:spcBef>
                        <a:spcAft>
                          <a:spcPts val="300"/>
                        </a:spcAft>
                      </a:pPr>
                      <a:r>
                        <a:rPr lang="en-GB" sz="1700">
                          <a:effectLst/>
                        </a:rPr>
                        <a:t>4,70</a:t>
                      </a:r>
                      <a:endParaRPr lang="el-GR" sz="1700">
                        <a:effectLst/>
                        <a:latin typeface="Times New Roman"/>
                        <a:ea typeface="Times New Roman"/>
                      </a:endParaRPr>
                    </a:p>
                  </a:txBody>
                  <a:tcPr marL="68580" marR="68580" marT="0" marB="0" anchor="ctr"/>
                </a:tc>
                <a:tc>
                  <a:txBody>
                    <a:bodyPr/>
                    <a:lstStyle/>
                    <a:p>
                      <a:pPr algn="ctr">
                        <a:spcBef>
                          <a:spcPts val="300"/>
                        </a:spcBef>
                        <a:spcAft>
                          <a:spcPts val="300"/>
                        </a:spcAft>
                      </a:pPr>
                      <a:r>
                        <a:rPr lang="el-GR" sz="1700">
                          <a:effectLst/>
                        </a:rPr>
                        <a:t>2,60</a:t>
                      </a:r>
                      <a:endParaRPr lang="el-GR" sz="1700">
                        <a:effectLst/>
                        <a:latin typeface="Times New Roman"/>
                        <a:ea typeface="Times New Roman"/>
                      </a:endParaRPr>
                    </a:p>
                  </a:txBody>
                  <a:tcPr marL="68580" marR="68580" marT="0" marB="0"/>
                </a:tc>
              </a:tr>
              <a:tr h="0">
                <a:tc>
                  <a:txBody>
                    <a:bodyPr/>
                    <a:lstStyle/>
                    <a:p>
                      <a:pPr algn="ctr">
                        <a:spcBef>
                          <a:spcPts val="300"/>
                        </a:spcBef>
                        <a:spcAft>
                          <a:spcPts val="300"/>
                        </a:spcAft>
                      </a:pPr>
                      <a:r>
                        <a:rPr lang="en-GB" sz="1700" b="0" dirty="0">
                          <a:solidFill>
                            <a:schemeClr val="tx1"/>
                          </a:solidFill>
                          <a:effectLst/>
                        </a:rPr>
                        <a:t>35.000</a:t>
                      </a:r>
                      <a:endParaRPr lang="el-GR" sz="1700" b="0" dirty="0">
                        <a:solidFill>
                          <a:schemeClr val="tx1"/>
                        </a:solidFill>
                        <a:effectLst/>
                        <a:latin typeface="Times New Roman"/>
                        <a:ea typeface="Times New Roman"/>
                      </a:endParaRPr>
                    </a:p>
                  </a:txBody>
                  <a:tcPr marL="68580" marR="68580" marT="0" marB="0" anchor="ctr">
                    <a:solidFill>
                      <a:srgbClr val="E8F3FF"/>
                    </a:solidFill>
                  </a:tcPr>
                </a:tc>
                <a:tc>
                  <a:txBody>
                    <a:bodyPr/>
                    <a:lstStyle/>
                    <a:p>
                      <a:pPr algn="ctr">
                        <a:spcBef>
                          <a:spcPts val="300"/>
                        </a:spcBef>
                        <a:spcAft>
                          <a:spcPts val="300"/>
                        </a:spcAft>
                      </a:pPr>
                      <a:r>
                        <a:rPr lang="en-GB" sz="1700">
                          <a:effectLst/>
                        </a:rPr>
                        <a:t>56.000</a:t>
                      </a:r>
                      <a:endParaRPr lang="el-GR" sz="1700">
                        <a:effectLst/>
                        <a:latin typeface="Times New Roman"/>
                        <a:ea typeface="Times New Roman"/>
                      </a:endParaRPr>
                    </a:p>
                  </a:txBody>
                  <a:tcPr marL="68580" marR="68580" marT="0" marB="0" anchor="ctr"/>
                </a:tc>
                <a:tc>
                  <a:txBody>
                    <a:bodyPr/>
                    <a:lstStyle/>
                    <a:p>
                      <a:pPr algn="ctr">
                        <a:spcBef>
                          <a:spcPts val="300"/>
                        </a:spcBef>
                        <a:spcAft>
                          <a:spcPts val="300"/>
                        </a:spcAft>
                      </a:pPr>
                      <a:r>
                        <a:rPr lang="en-GB" sz="1700">
                          <a:effectLst/>
                        </a:rPr>
                        <a:t>100.000</a:t>
                      </a:r>
                      <a:endParaRPr lang="el-GR" sz="1700">
                        <a:effectLst/>
                        <a:latin typeface="Times New Roman"/>
                        <a:ea typeface="Times New Roman"/>
                      </a:endParaRPr>
                    </a:p>
                  </a:txBody>
                  <a:tcPr marL="68580" marR="68580" marT="0" marB="0" anchor="ctr"/>
                </a:tc>
                <a:tc>
                  <a:txBody>
                    <a:bodyPr/>
                    <a:lstStyle/>
                    <a:p>
                      <a:pPr algn="ctr">
                        <a:spcBef>
                          <a:spcPts val="300"/>
                        </a:spcBef>
                        <a:spcAft>
                          <a:spcPts val="300"/>
                        </a:spcAft>
                      </a:pPr>
                      <a:r>
                        <a:rPr lang="en-GB" sz="1700">
                          <a:effectLst/>
                        </a:rPr>
                        <a:t>156.000</a:t>
                      </a:r>
                      <a:endParaRPr lang="el-GR" sz="1700">
                        <a:effectLst/>
                        <a:latin typeface="Times New Roman"/>
                        <a:ea typeface="Times New Roman"/>
                      </a:endParaRPr>
                    </a:p>
                  </a:txBody>
                  <a:tcPr marL="68580" marR="68580" marT="0" marB="0" anchor="ctr"/>
                </a:tc>
                <a:tc>
                  <a:txBody>
                    <a:bodyPr/>
                    <a:lstStyle/>
                    <a:p>
                      <a:pPr algn="ctr">
                        <a:spcBef>
                          <a:spcPts val="300"/>
                        </a:spcBef>
                        <a:spcAft>
                          <a:spcPts val="300"/>
                        </a:spcAft>
                      </a:pPr>
                      <a:r>
                        <a:rPr lang="en-GB" sz="1700">
                          <a:effectLst/>
                        </a:rPr>
                        <a:t>1,60</a:t>
                      </a:r>
                      <a:endParaRPr lang="el-GR" sz="1700">
                        <a:effectLst/>
                        <a:latin typeface="Times New Roman"/>
                        <a:ea typeface="Times New Roman"/>
                      </a:endParaRPr>
                    </a:p>
                  </a:txBody>
                  <a:tcPr marL="68580" marR="68580" marT="0" marB="0" anchor="ctr"/>
                </a:tc>
                <a:tc>
                  <a:txBody>
                    <a:bodyPr/>
                    <a:lstStyle/>
                    <a:p>
                      <a:pPr algn="ctr">
                        <a:spcBef>
                          <a:spcPts val="300"/>
                        </a:spcBef>
                        <a:spcAft>
                          <a:spcPts val="300"/>
                        </a:spcAft>
                      </a:pPr>
                      <a:r>
                        <a:rPr lang="en-GB" sz="1700">
                          <a:effectLst/>
                        </a:rPr>
                        <a:t>2,86</a:t>
                      </a:r>
                      <a:endParaRPr lang="el-GR" sz="1700">
                        <a:effectLst/>
                        <a:latin typeface="Times New Roman"/>
                        <a:ea typeface="Times New Roman"/>
                      </a:endParaRPr>
                    </a:p>
                  </a:txBody>
                  <a:tcPr marL="68580" marR="68580" marT="0" marB="0" anchor="ctr"/>
                </a:tc>
                <a:tc>
                  <a:txBody>
                    <a:bodyPr/>
                    <a:lstStyle/>
                    <a:p>
                      <a:pPr algn="ctr">
                        <a:spcBef>
                          <a:spcPts val="300"/>
                        </a:spcBef>
                        <a:spcAft>
                          <a:spcPts val="300"/>
                        </a:spcAft>
                      </a:pPr>
                      <a:r>
                        <a:rPr lang="en-GB" sz="1700">
                          <a:effectLst/>
                        </a:rPr>
                        <a:t>4,46</a:t>
                      </a:r>
                      <a:endParaRPr lang="el-GR" sz="1700">
                        <a:effectLst/>
                        <a:latin typeface="Times New Roman"/>
                        <a:ea typeface="Times New Roman"/>
                      </a:endParaRPr>
                    </a:p>
                  </a:txBody>
                  <a:tcPr marL="68580" marR="68580" marT="0" marB="0" anchor="ctr"/>
                </a:tc>
                <a:tc>
                  <a:txBody>
                    <a:bodyPr/>
                    <a:lstStyle/>
                    <a:p>
                      <a:pPr algn="ctr">
                        <a:spcBef>
                          <a:spcPts val="300"/>
                        </a:spcBef>
                        <a:spcAft>
                          <a:spcPts val="300"/>
                        </a:spcAft>
                      </a:pPr>
                      <a:r>
                        <a:rPr lang="el-GR" sz="1700">
                          <a:effectLst/>
                        </a:rPr>
                        <a:t>3,00</a:t>
                      </a:r>
                      <a:endParaRPr lang="el-GR" sz="1700">
                        <a:effectLst/>
                        <a:latin typeface="Times New Roman"/>
                        <a:ea typeface="Times New Roman"/>
                      </a:endParaRPr>
                    </a:p>
                  </a:txBody>
                  <a:tcPr marL="68580" marR="68580" marT="0" marB="0"/>
                </a:tc>
              </a:tr>
              <a:tr h="0">
                <a:tc>
                  <a:txBody>
                    <a:bodyPr/>
                    <a:lstStyle/>
                    <a:p>
                      <a:pPr algn="ctr">
                        <a:spcBef>
                          <a:spcPts val="300"/>
                        </a:spcBef>
                        <a:spcAft>
                          <a:spcPts val="300"/>
                        </a:spcAft>
                      </a:pPr>
                      <a:r>
                        <a:rPr lang="en-GB" sz="1700" b="0" dirty="0">
                          <a:solidFill>
                            <a:schemeClr val="tx1"/>
                          </a:solidFill>
                          <a:effectLst/>
                        </a:rPr>
                        <a:t>40.000</a:t>
                      </a:r>
                      <a:endParaRPr lang="el-GR" sz="1700" b="0" dirty="0">
                        <a:solidFill>
                          <a:schemeClr val="tx1"/>
                        </a:solidFill>
                        <a:effectLst/>
                        <a:latin typeface="Times New Roman"/>
                        <a:ea typeface="Times New Roman"/>
                      </a:endParaRPr>
                    </a:p>
                  </a:txBody>
                  <a:tcPr marL="68580" marR="68580" marT="0" marB="0" anchor="ctr">
                    <a:solidFill>
                      <a:srgbClr val="E8F3FF"/>
                    </a:solidFill>
                  </a:tcPr>
                </a:tc>
                <a:tc>
                  <a:txBody>
                    <a:bodyPr/>
                    <a:lstStyle/>
                    <a:p>
                      <a:pPr algn="ctr">
                        <a:spcBef>
                          <a:spcPts val="300"/>
                        </a:spcBef>
                        <a:spcAft>
                          <a:spcPts val="300"/>
                        </a:spcAft>
                      </a:pPr>
                      <a:r>
                        <a:rPr lang="en-GB" sz="1700">
                          <a:effectLst/>
                        </a:rPr>
                        <a:t>56.000</a:t>
                      </a:r>
                      <a:endParaRPr lang="el-GR" sz="1700">
                        <a:effectLst/>
                        <a:latin typeface="Times New Roman"/>
                        <a:ea typeface="Times New Roman"/>
                      </a:endParaRPr>
                    </a:p>
                  </a:txBody>
                  <a:tcPr marL="68580" marR="68580" marT="0" marB="0" anchor="ctr"/>
                </a:tc>
                <a:tc>
                  <a:txBody>
                    <a:bodyPr/>
                    <a:lstStyle/>
                    <a:p>
                      <a:pPr algn="ctr">
                        <a:spcBef>
                          <a:spcPts val="300"/>
                        </a:spcBef>
                        <a:spcAft>
                          <a:spcPts val="300"/>
                        </a:spcAft>
                      </a:pPr>
                      <a:r>
                        <a:rPr lang="en-GB" sz="1700">
                          <a:effectLst/>
                        </a:rPr>
                        <a:t>118.500</a:t>
                      </a:r>
                      <a:endParaRPr lang="el-GR" sz="1700">
                        <a:effectLst/>
                        <a:latin typeface="Times New Roman"/>
                        <a:ea typeface="Times New Roman"/>
                      </a:endParaRPr>
                    </a:p>
                  </a:txBody>
                  <a:tcPr marL="68580" marR="68580" marT="0" marB="0" anchor="ctr"/>
                </a:tc>
                <a:tc>
                  <a:txBody>
                    <a:bodyPr/>
                    <a:lstStyle/>
                    <a:p>
                      <a:pPr algn="ctr">
                        <a:spcBef>
                          <a:spcPts val="300"/>
                        </a:spcBef>
                        <a:spcAft>
                          <a:spcPts val="300"/>
                        </a:spcAft>
                      </a:pPr>
                      <a:r>
                        <a:rPr lang="en-GB" sz="1700">
                          <a:effectLst/>
                        </a:rPr>
                        <a:t>174.500</a:t>
                      </a:r>
                      <a:endParaRPr lang="el-GR" sz="1700">
                        <a:effectLst/>
                        <a:latin typeface="Times New Roman"/>
                        <a:ea typeface="Times New Roman"/>
                      </a:endParaRPr>
                    </a:p>
                  </a:txBody>
                  <a:tcPr marL="68580" marR="68580" marT="0" marB="0" anchor="ctr"/>
                </a:tc>
                <a:tc>
                  <a:txBody>
                    <a:bodyPr/>
                    <a:lstStyle/>
                    <a:p>
                      <a:pPr algn="ctr">
                        <a:spcBef>
                          <a:spcPts val="300"/>
                        </a:spcBef>
                        <a:spcAft>
                          <a:spcPts val="300"/>
                        </a:spcAft>
                      </a:pPr>
                      <a:r>
                        <a:rPr lang="en-GB" sz="1700">
                          <a:effectLst/>
                        </a:rPr>
                        <a:t>1,40</a:t>
                      </a:r>
                      <a:endParaRPr lang="el-GR" sz="1700">
                        <a:effectLst/>
                        <a:latin typeface="Times New Roman"/>
                        <a:ea typeface="Times New Roman"/>
                      </a:endParaRPr>
                    </a:p>
                  </a:txBody>
                  <a:tcPr marL="68580" marR="68580" marT="0" marB="0" anchor="ctr"/>
                </a:tc>
                <a:tc>
                  <a:txBody>
                    <a:bodyPr/>
                    <a:lstStyle/>
                    <a:p>
                      <a:pPr algn="ctr">
                        <a:spcBef>
                          <a:spcPts val="300"/>
                        </a:spcBef>
                        <a:spcAft>
                          <a:spcPts val="300"/>
                        </a:spcAft>
                      </a:pPr>
                      <a:r>
                        <a:rPr lang="en-GB" sz="1700">
                          <a:effectLst/>
                        </a:rPr>
                        <a:t>2,96</a:t>
                      </a:r>
                      <a:endParaRPr lang="el-GR" sz="1700">
                        <a:effectLst/>
                        <a:latin typeface="Times New Roman"/>
                        <a:ea typeface="Times New Roman"/>
                      </a:endParaRPr>
                    </a:p>
                  </a:txBody>
                  <a:tcPr marL="68580" marR="68580" marT="0" marB="0" anchor="ctr"/>
                </a:tc>
                <a:tc>
                  <a:txBody>
                    <a:bodyPr/>
                    <a:lstStyle/>
                    <a:p>
                      <a:pPr algn="ctr">
                        <a:spcBef>
                          <a:spcPts val="300"/>
                        </a:spcBef>
                        <a:spcAft>
                          <a:spcPts val="300"/>
                        </a:spcAft>
                      </a:pPr>
                      <a:r>
                        <a:rPr lang="en-GB" sz="1700">
                          <a:effectLst/>
                        </a:rPr>
                        <a:t>4,36</a:t>
                      </a:r>
                      <a:endParaRPr lang="el-GR" sz="1700">
                        <a:effectLst/>
                        <a:latin typeface="Times New Roman"/>
                        <a:ea typeface="Times New Roman"/>
                      </a:endParaRPr>
                    </a:p>
                  </a:txBody>
                  <a:tcPr marL="68580" marR="68580" marT="0" marB="0" anchor="ctr"/>
                </a:tc>
                <a:tc>
                  <a:txBody>
                    <a:bodyPr/>
                    <a:lstStyle/>
                    <a:p>
                      <a:pPr algn="ctr">
                        <a:spcBef>
                          <a:spcPts val="300"/>
                        </a:spcBef>
                        <a:spcAft>
                          <a:spcPts val="300"/>
                        </a:spcAft>
                      </a:pPr>
                      <a:r>
                        <a:rPr lang="el-GR" sz="1700">
                          <a:effectLst/>
                        </a:rPr>
                        <a:t>3,70</a:t>
                      </a:r>
                      <a:endParaRPr lang="el-GR" sz="1700">
                        <a:effectLst/>
                        <a:latin typeface="Times New Roman"/>
                        <a:ea typeface="Times New Roman"/>
                      </a:endParaRPr>
                    </a:p>
                  </a:txBody>
                  <a:tcPr marL="68580" marR="68580" marT="0" marB="0"/>
                </a:tc>
              </a:tr>
              <a:tr h="0">
                <a:tc>
                  <a:txBody>
                    <a:bodyPr/>
                    <a:lstStyle/>
                    <a:p>
                      <a:pPr algn="ctr">
                        <a:spcBef>
                          <a:spcPts val="300"/>
                        </a:spcBef>
                        <a:spcAft>
                          <a:spcPts val="300"/>
                        </a:spcAft>
                      </a:pPr>
                      <a:r>
                        <a:rPr lang="en-GB" sz="1700" b="0" dirty="0">
                          <a:solidFill>
                            <a:schemeClr val="tx1"/>
                          </a:solidFill>
                          <a:effectLst/>
                        </a:rPr>
                        <a:t>45.000</a:t>
                      </a:r>
                      <a:endParaRPr lang="el-GR" sz="1700" b="0" dirty="0">
                        <a:solidFill>
                          <a:schemeClr val="tx1"/>
                        </a:solidFill>
                        <a:effectLst/>
                        <a:latin typeface="Times New Roman"/>
                        <a:ea typeface="Times New Roman"/>
                      </a:endParaRPr>
                    </a:p>
                  </a:txBody>
                  <a:tcPr marL="68580" marR="68580" marT="0" marB="0" anchor="ctr">
                    <a:solidFill>
                      <a:srgbClr val="E8F3FF"/>
                    </a:solidFill>
                  </a:tcPr>
                </a:tc>
                <a:tc>
                  <a:txBody>
                    <a:bodyPr/>
                    <a:lstStyle/>
                    <a:p>
                      <a:pPr algn="ctr">
                        <a:spcBef>
                          <a:spcPts val="300"/>
                        </a:spcBef>
                        <a:spcAft>
                          <a:spcPts val="300"/>
                        </a:spcAft>
                      </a:pPr>
                      <a:r>
                        <a:rPr lang="en-GB" sz="1700">
                          <a:effectLst/>
                        </a:rPr>
                        <a:t>56.000</a:t>
                      </a:r>
                      <a:endParaRPr lang="el-GR" sz="1700">
                        <a:effectLst/>
                        <a:latin typeface="Times New Roman"/>
                        <a:ea typeface="Times New Roman"/>
                      </a:endParaRPr>
                    </a:p>
                  </a:txBody>
                  <a:tcPr marL="68580" marR="68580" marT="0" marB="0" anchor="ctr"/>
                </a:tc>
                <a:tc>
                  <a:txBody>
                    <a:bodyPr/>
                    <a:lstStyle/>
                    <a:p>
                      <a:pPr algn="ctr">
                        <a:spcBef>
                          <a:spcPts val="300"/>
                        </a:spcBef>
                        <a:spcAft>
                          <a:spcPts val="300"/>
                        </a:spcAft>
                      </a:pPr>
                      <a:r>
                        <a:rPr lang="en-GB" sz="1700">
                          <a:effectLst/>
                        </a:rPr>
                        <a:t>145.000</a:t>
                      </a:r>
                      <a:endParaRPr lang="el-GR" sz="1700">
                        <a:effectLst/>
                        <a:latin typeface="Times New Roman"/>
                        <a:ea typeface="Times New Roman"/>
                      </a:endParaRPr>
                    </a:p>
                  </a:txBody>
                  <a:tcPr marL="68580" marR="68580" marT="0" marB="0" anchor="ctr"/>
                </a:tc>
                <a:tc>
                  <a:txBody>
                    <a:bodyPr/>
                    <a:lstStyle/>
                    <a:p>
                      <a:pPr algn="ctr">
                        <a:spcBef>
                          <a:spcPts val="300"/>
                        </a:spcBef>
                        <a:spcAft>
                          <a:spcPts val="300"/>
                        </a:spcAft>
                      </a:pPr>
                      <a:r>
                        <a:rPr lang="en-GB" sz="1700">
                          <a:effectLst/>
                        </a:rPr>
                        <a:t>201.000</a:t>
                      </a:r>
                      <a:endParaRPr lang="el-GR" sz="1700">
                        <a:effectLst/>
                        <a:latin typeface="Times New Roman"/>
                        <a:ea typeface="Times New Roman"/>
                      </a:endParaRPr>
                    </a:p>
                  </a:txBody>
                  <a:tcPr marL="68580" marR="68580" marT="0" marB="0" anchor="ctr"/>
                </a:tc>
                <a:tc>
                  <a:txBody>
                    <a:bodyPr/>
                    <a:lstStyle/>
                    <a:p>
                      <a:pPr algn="ctr">
                        <a:spcBef>
                          <a:spcPts val="300"/>
                        </a:spcBef>
                        <a:spcAft>
                          <a:spcPts val="300"/>
                        </a:spcAft>
                      </a:pPr>
                      <a:r>
                        <a:rPr lang="en-GB" sz="1700">
                          <a:effectLst/>
                        </a:rPr>
                        <a:t>1,24</a:t>
                      </a:r>
                      <a:endParaRPr lang="el-GR" sz="1700">
                        <a:effectLst/>
                        <a:latin typeface="Times New Roman"/>
                        <a:ea typeface="Times New Roman"/>
                      </a:endParaRPr>
                    </a:p>
                  </a:txBody>
                  <a:tcPr marL="68580" marR="68580" marT="0" marB="0" anchor="ctr"/>
                </a:tc>
                <a:tc>
                  <a:txBody>
                    <a:bodyPr/>
                    <a:lstStyle/>
                    <a:p>
                      <a:pPr algn="ctr">
                        <a:spcBef>
                          <a:spcPts val="300"/>
                        </a:spcBef>
                        <a:spcAft>
                          <a:spcPts val="300"/>
                        </a:spcAft>
                      </a:pPr>
                      <a:r>
                        <a:rPr lang="en-GB" sz="1700">
                          <a:effectLst/>
                        </a:rPr>
                        <a:t>3,22</a:t>
                      </a:r>
                      <a:endParaRPr lang="el-GR" sz="1700">
                        <a:effectLst/>
                        <a:latin typeface="Times New Roman"/>
                        <a:ea typeface="Times New Roman"/>
                      </a:endParaRPr>
                    </a:p>
                  </a:txBody>
                  <a:tcPr marL="68580" marR="68580" marT="0" marB="0" anchor="ctr"/>
                </a:tc>
                <a:tc>
                  <a:txBody>
                    <a:bodyPr/>
                    <a:lstStyle/>
                    <a:p>
                      <a:pPr algn="ctr">
                        <a:spcBef>
                          <a:spcPts val="300"/>
                        </a:spcBef>
                        <a:spcAft>
                          <a:spcPts val="300"/>
                        </a:spcAft>
                      </a:pPr>
                      <a:r>
                        <a:rPr lang="en-GB" sz="1700">
                          <a:effectLst/>
                        </a:rPr>
                        <a:t>4,46</a:t>
                      </a:r>
                      <a:endParaRPr lang="el-GR" sz="1700">
                        <a:effectLst/>
                        <a:latin typeface="Times New Roman"/>
                        <a:ea typeface="Times New Roman"/>
                      </a:endParaRPr>
                    </a:p>
                  </a:txBody>
                  <a:tcPr marL="68580" marR="68580" marT="0" marB="0" anchor="ctr"/>
                </a:tc>
                <a:tc>
                  <a:txBody>
                    <a:bodyPr/>
                    <a:lstStyle/>
                    <a:p>
                      <a:pPr algn="ctr">
                        <a:spcBef>
                          <a:spcPts val="300"/>
                        </a:spcBef>
                        <a:spcAft>
                          <a:spcPts val="300"/>
                        </a:spcAft>
                      </a:pPr>
                      <a:r>
                        <a:rPr lang="el-GR" sz="1700">
                          <a:effectLst/>
                        </a:rPr>
                        <a:t>5,30</a:t>
                      </a:r>
                      <a:endParaRPr lang="el-GR" sz="1700">
                        <a:effectLst/>
                        <a:latin typeface="Times New Roman"/>
                        <a:ea typeface="Times New Roman"/>
                      </a:endParaRPr>
                    </a:p>
                  </a:txBody>
                  <a:tcPr marL="68580" marR="68580" marT="0" marB="0"/>
                </a:tc>
              </a:tr>
              <a:tr h="0">
                <a:tc>
                  <a:txBody>
                    <a:bodyPr/>
                    <a:lstStyle/>
                    <a:p>
                      <a:pPr algn="ctr">
                        <a:spcBef>
                          <a:spcPts val="300"/>
                        </a:spcBef>
                        <a:spcAft>
                          <a:spcPts val="300"/>
                        </a:spcAft>
                      </a:pPr>
                      <a:r>
                        <a:rPr lang="en-GB" sz="1700" b="0" dirty="0">
                          <a:solidFill>
                            <a:schemeClr val="tx1"/>
                          </a:solidFill>
                          <a:effectLst/>
                        </a:rPr>
                        <a:t>48.000</a:t>
                      </a:r>
                      <a:endParaRPr lang="el-GR" sz="1700" b="0" dirty="0">
                        <a:solidFill>
                          <a:schemeClr val="tx1"/>
                        </a:solidFill>
                        <a:effectLst/>
                        <a:latin typeface="Times New Roman"/>
                        <a:ea typeface="Times New Roman"/>
                      </a:endParaRPr>
                    </a:p>
                  </a:txBody>
                  <a:tcPr marL="68580" marR="68580" marT="0" marB="0" anchor="ctr">
                    <a:solidFill>
                      <a:srgbClr val="E8F3FF"/>
                    </a:solidFill>
                  </a:tcPr>
                </a:tc>
                <a:tc>
                  <a:txBody>
                    <a:bodyPr/>
                    <a:lstStyle/>
                    <a:p>
                      <a:pPr algn="ctr">
                        <a:spcBef>
                          <a:spcPts val="300"/>
                        </a:spcBef>
                        <a:spcAft>
                          <a:spcPts val="300"/>
                        </a:spcAft>
                      </a:pPr>
                      <a:r>
                        <a:rPr lang="en-GB" sz="1700">
                          <a:effectLst/>
                        </a:rPr>
                        <a:t>56.000</a:t>
                      </a:r>
                      <a:endParaRPr lang="el-GR" sz="1700">
                        <a:effectLst/>
                        <a:latin typeface="Times New Roman"/>
                        <a:ea typeface="Times New Roman"/>
                      </a:endParaRPr>
                    </a:p>
                  </a:txBody>
                  <a:tcPr marL="68580" marR="68580" marT="0" marB="0" anchor="ctr"/>
                </a:tc>
                <a:tc>
                  <a:txBody>
                    <a:bodyPr/>
                    <a:lstStyle/>
                    <a:p>
                      <a:pPr algn="ctr">
                        <a:spcBef>
                          <a:spcPts val="300"/>
                        </a:spcBef>
                        <a:spcAft>
                          <a:spcPts val="300"/>
                        </a:spcAft>
                      </a:pPr>
                      <a:r>
                        <a:rPr lang="en-GB" sz="1700">
                          <a:effectLst/>
                        </a:rPr>
                        <a:t>161.500</a:t>
                      </a:r>
                      <a:endParaRPr lang="el-GR" sz="1700">
                        <a:effectLst/>
                        <a:latin typeface="Times New Roman"/>
                        <a:ea typeface="Times New Roman"/>
                      </a:endParaRPr>
                    </a:p>
                  </a:txBody>
                  <a:tcPr marL="68580" marR="68580" marT="0" marB="0" anchor="ctr"/>
                </a:tc>
                <a:tc>
                  <a:txBody>
                    <a:bodyPr/>
                    <a:lstStyle/>
                    <a:p>
                      <a:pPr algn="ctr">
                        <a:spcBef>
                          <a:spcPts val="300"/>
                        </a:spcBef>
                        <a:spcAft>
                          <a:spcPts val="300"/>
                        </a:spcAft>
                      </a:pPr>
                      <a:r>
                        <a:rPr lang="en-GB" sz="1700">
                          <a:effectLst/>
                        </a:rPr>
                        <a:t>217.500</a:t>
                      </a:r>
                      <a:endParaRPr lang="el-GR" sz="1700">
                        <a:effectLst/>
                        <a:latin typeface="Times New Roman"/>
                        <a:ea typeface="Times New Roman"/>
                      </a:endParaRPr>
                    </a:p>
                  </a:txBody>
                  <a:tcPr marL="68580" marR="68580" marT="0" marB="0" anchor="ctr"/>
                </a:tc>
                <a:tc>
                  <a:txBody>
                    <a:bodyPr/>
                    <a:lstStyle/>
                    <a:p>
                      <a:pPr algn="ctr">
                        <a:spcBef>
                          <a:spcPts val="300"/>
                        </a:spcBef>
                        <a:spcAft>
                          <a:spcPts val="300"/>
                        </a:spcAft>
                      </a:pPr>
                      <a:r>
                        <a:rPr lang="en-GB" sz="1700">
                          <a:effectLst/>
                        </a:rPr>
                        <a:t>1,17</a:t>
                      </a:r>
                      <a:endParaRPr lang="el-GR" sz="1700">
                        <a:effectLst/>
                        <a:latin typeface="Times New Roman"/>
                        <a:ea typeface="Times New Roman"/>
                      </a:endParaRPr>
                    </a:p>
                  </a:txBody>
                  <a:tcPr marL="68580" marR="68580" marT="0" marB="0" anchor="ctr"/>
                </a:tc>
                <a:tc>
                  <a:txBody>
                    <a:bodyPr/>
                    <a:lstStyle/>
                    <a:p>
                      <a:pPr algn="ctr">
                        <a:spcBef>
                          <a:spcPts val="300"/>
                        </a:spcBef>
                        <a:spcAft>
                          <a:spcPts val="300"/>
                        </a:spcAft>
                      </a:pPr>
                      <a:r>
                        <a:rPr lang="en-GB" sz="1700">
                          <a:effectLst/>
                        </a:rPr>
                        <a:t>3,36</a:t>
                      </a:r>
                      <a:endParaRPr lang="el-GR" sz="1700">
                        <a:effectLst/>
                        <a:latin typeface="Times New Roman"/>
                        <a:ea typeface="Times New Roman"/>
                      </a:endParaRPr>
                    </a:p>
                  </a:txBody>
                  <a:tcPr marL="68580" marR="68580" marT="0" marB="0" anchor="ctr"/>
                </a:tc>
                <a:tc>
                  <a:txBody>
                    <a:bodyPr/>
                    <a:lstStyle/>
                    <a:p>
                      <a:pPr algn="ctr">
                        <a:spcBef>
                          <a:spcPts val="300"/>
                        </a:spcBef>
                        <a:spcAft>
                          <a:spcPts val="300"/>
                        </a:spcAft>
                      </a:pPr>
                      <a:r>
                        <a:rPr lang="en-GB" sz="1700">
                          <a:effectLst/>
                        </a:rPr>
                        <a:t>4,53</a:t>
                      </a:r>
                      <a:endParaRPr lang="el-GR" sz="1700">
                        <a:effectLst/>
                        <a:latin typeface="Times New Roman"/>
                        <a:ea typeface="Times New Roman"/>
                      </a:endParaRPr>
                    </a:p>
                  </a:txBody>
                  <a:tcPr marL="68580" marR="68580" marT="0" marB="0" anchor="ctr"/>
                </a:tc>
                <a:tc>
                  <a:txBody>
                    <a:bodyPr/>
                    <a:lstStyle/>
                    <a:p>
                      <a:pPr algn="ctr">
                        <a:spcBef>
                          <a:spcPts val="300"/>
                        </a:spcBef>
                        <a:spcAft>
                          <a:spcPts val="300"/>
                        </a:spcAft>
                      </a:pPr>
                      <a:r>
                        <a:rPr lang="el-GR" sz="1700">
                          <a:effectLst/>
                        </a:rPr>
                        <a:t>5,50</a:t>
                      </a:r>
                      <a:endParaRPr lang="el-GR" sz="1700">
                        <a:effectLst/>
                        <a:latin typeface="Times New Roman"/>
                        <a:ea typeface="Times New Roman"/>
                      </a:endParaRPr>
                    </a:p>
                  </a:txBody>
                  <a:tcPr marL="68580" marR="68580" marT="0" marB="0"/>
                </a:tc>
              </a:tr>
              <a:tr h="0">
                <a:tc>
                  <a:txBody>
                    <a:bodyPr/>
                    <a:lstStyle/>
                    <a:p>
                      <a:pPr algn="ctr">
                        <a:spcBef>
                          <a:spcPts val="300"/>
                        </a:spcBef>
                        <a:spcAft>
                          <a:spcPts val="300"/>
                        </a:spcAft>
                      </a:pPr>
                      <a:r>
                        <a:rPr lang="en-GB" sz="1700" b="0" dirty="0">
                          <a:solidFill>
                            <a:schemeClr val="tx1"/>
                          </a:solidFill>
                          <a:effectLst/>
                        </a:rPr>
                        <a:t>50.000</a:t>
                      </a:r>
                      <a:endParaRPr lang="el-GR" sz="1700" b="0" dirty="0">
                        <a:solidFill>
                          <a:schemeClr val="tx1"/>
                        </a:solidFill>
                        <a:effectLst/>
                        <a:latin typeface="Times New Roman"/>
                        <a:ea typeface="Times New Roman"/>
                      </a:endParaRPr>
                    </a:p>
                  </a:txBody>
                  <a:tcPr marL="68580" marR="68580" marT="0" marB="0" anchor="ctr">
                    <a:solidFill>
                      <a:srgbClr val="E8F3FF"/>
                    </a:solidFill>
                  </a:tcPr>
                </a:tc>
                <a:tc>
                  <a:txBody>
                    <a:bodyPr/>
                    <a:lstStyle/>
                    <a:p>
                      <a:pPr algn="ctr">
                        <a:spcBef>
                          <a:spcPts val="300"/>
                        </a:spcBef>
                        <a:spcAft>
                          <a:spcPts val="300"/>
                        </a:spcAft>
                      </a:pPr>
                      <a:r>
                        <a:rPr lang="en-GB" sz="1700">
                          <a:effectLst/>
                        </a:rPr>
                        <a:t>56.000</a:t>
                      </a:r>
                      <a:endParaRPr lang="el-GR" sz="1700">
                        <a:effectLst/>
                        <a:latin typeface="Times New Roman"/>
                        <a:ea typeface="Times New Roman"/>
                      </a:endParaRPr>
                    </a:p>
                  </a:txBody>
                  <a:tcPr marL="68580" marR="68580" marT="0" marB="0" anchor="ctr"/>
                </a:tc>
                <a:tc>
                  <a:txBody>
                    <a:bodyPr/>
                    <a:lstStyle/>
                    <a:p>
                      <a:pPr algn="ctr">
                        <a:spcBef>
                          <a:spcPts val="300"/>
                        </a:spcBef>
                        <a:spcAft>
                          <a:spcPts val="300"/>
                        </a:spcAft>
                      </a:pPr>
                      <a:r>
                        <a:rPr lang="en-GB" sz="1700">
                          <a:effectLst/>
                        </a:rPr>
                        <a:t>174.000</a:t>
                      </a:r>
                      <a:endParaRPr lang="el-GR" sz="1700">
                        <a:effectLst/>
                        <a:latin typeface="Times New Roman"/>
                        <a:ea typeface="Times New Roman"/>
                      </a:endParaRPr>
                    </a:p>
                  </a:txBody>
                  <a:tcPr marL="68580" marR="68580" marT="0" marB="0" anchor="ctr"/>
                </a:tc>
                <a:tc>
                  <a:txBody>
                    <a:bodyPr/>
                    <a:lstStyle/>
                    <a:p>
                      <a:pPr algn="ctr">
                        <a:spcBef>
                          <a:spcPts val="300"/>
                        </a:spcBef>
                        <a:spcAft>
                          <a:spcPts val="300"/>
                        </a:spcAft>
                      </a:pPr>
                      <a:r>
                        <a:rPr lang="en-GB" sz="1700">
                          <a:effectLst/>
                        </a:rPr>
                        <a:t>230.000</a:t>
                      </a:r>
                      <a:endParaRPr lang="el-GR" sz="1700">
                        <a:effectLst/>
                        <a:latin typeface="Times New Roman"/>
                        <a:ea typeface="Times New Roman"/>
                      </a:endParaRPr>
                    </a:p>
                  </a:txBody>
                  <a:tcPr marL="68580" marR="68580" marT="0" marB="0" anchor="ctr"/>
                </a:tc>
                <a:tc>
                  <a:txBody>
                    <a:bodyPr/>
                    <a:lstStyle/>
                    <a:p>
                      <a:pPr algn="ctr">
                        <a:spcBef>
                          <a:spcPts val="300"/>
                        </a:spcBef>
                        <a:spcAft>
                          <a:spcPts val="300"/>
                        </a:spcAft>
                      </a:pPr>
                      <a:r>
                        <a:rPr lang="en-GB" sz="1700">
                          <a:effectLst/>
                        </a:rPr>
                        <a:t>1,12</a:t>
                      </a:r>
                      <a:endParaRPr lang="el-GR" sz="1700">
                        <a:effectLst/>
                        <a:latin typeface="Times New Roman"/>
                        <a:ea typeface="Times New Roman"/>
                      </a:endParaRPr>
                    </a:p>
                  </a:txBody>
                  <a:tcPr marL="68580" marR="68580" marT="0" marB="0" anchor="ctr"/>
                </a:tc>
                <a:tc>
                  <a:txBody>
                    <a:bodyPr/>
                    <a:lstStyle/>
                    <a:p>
                      <a:pPr algn="ctr">
                        <a:spcBef>
                          <a:spcPts val="300"/>
                        </a:spcBef>
                        <a:spcAft>
                          <a:spcPts val="300"/>
                        </a:spcAft>
                      </a:pPr>
                      <a:r>
                        <a:rPr lang="en-GB" sz="1700">
                          <a:effectLst/>
                        </a:rPr>
                        <a:t>3,48</a:t>
                      </a:r>
                      <a:endParaRPr lang="el-GR" sz="1700">
                        <a:effectLst/>
                        <a:latin typeface="Times New Roman"/>
                        <a:ea typeface="Times New Roman"/>
                      </a:endParaRPr>
                    </a:p>
                  </a:txBody>
                  <a:tcPr marL="68580" marR="68580" marT="0" marB="0" anchor="ctr"/>
                </a:tc>
                <a:tc>
                  <a:txBody>
                    <a:bodyPr/>
                    <a:lstStyle/>
                    <a:p>
                      <a:pPr algn="ctr">
                        <a:spcBef>
                          <a:spcPts val="300"/>
                        </a:spcBef>
                        <a:spcAft>
                          <a:spcPts val="300"/>
                        </a:spcAft>
                      </a:pPr>
                      <a:r>
                        <a:rPr lang="en-GB" sz="1700">
                          <a:effectLst/>
                        </a:rPr>
                        <a:t>4,60</a:t>
                      </a:r>
                      <a:endParaRPr lang="el-GR" sz="1700">
                        <a:effectLst/>
                        <a:latin typeface="Times New Roman"/>
                        <a:ea typeface="Times New Roman"/>
                      </a:endParaRPr>
                    </a:p>
                  </a:txBody>
                  <a:tcPr marL="68580" marR="68580" marT="0" marB="0" anchor="ctr"/>
                </a:tc>
                <a:tc>
                  <a:txBody>
                    <a:bodyPr/>
                    <a:lstStyle/>
                    <a:p>
                      <a:pPr algn="ctr">
                        <a:spcBef>
                          <a:spcPts val="300"/>
                        </a:spcBef>
                        <a:spcAft>
                          <a:spcPts val="300"/>
                        </a:spcAft>
                      </a:pPr>
                      <a:r>
                        <a:rPr lang="el-GR" sz="1700" dirty="0">
                          <a:effectLst/>
                        </a:rPr>
                        <a:t>6,25</a:t>
                      </a:r>
                      <a:endParaRPr lang="el-GR" sz="1700" dirty="0">
                        <a:effectLst/>
                        <a:latin typeface="Times New Roman"/>
                        <a:ea typeface="Times New Roman"/>
                      </a:endParaRPr>
                    </a:p>
                  </a:txBody>
                  <a:tcPr marL="68580" marR="68580" marT="0" marB="0"/>
                </a:tc>
              </a:tr>
            </a:tbl>
          </a:graphicData>
        </a:graphic>
      </p:graphicFrame>
      <p:sp>
        <p:nvSpPr>
          <p:cNvPr id="11" name="TextBox 10"/>
          <p:cNvSpPr txBox="1"/>
          <p:nvPr/>
        </p:nvSpPr>
        <p:spPr>
          <a:xfrm>
            <a:off x="612000" y="914400"/>
            <a:ext cx="7920000" cy="646331"/>
          </a:xfrm>
          <a:prstGeom prst="rect">
            <a:avLst/>
          </a:prstGeom>
          <a:noFill/>
        </p:spPr>
        <p:txBody>
          <a:bodyPr wrap="square" rtlCol="0">
            <a:spAutoFit/>
          </a:bodyPr>
          <a:lstStyle/>
          <a:p>
            <a:pPr algn="ctr">
              <a:spcBef>
                <a:spcPts val="600"/>
              </a:spcBef>
            </a:pPr>
            <a:r>
              <a:rPr lang="el-GR" altLang="el-GR" dirty="0" smtClean="0">
                <a:solidFill>
                  <a:schemeClr val="tx2"/>
                </a:solidFill>
              </a:rPr>
              <a:t>Ο κατωτέρω πίνακας παρουσιάζει κοστολογικά δεδομένα από μια οινοποιητική επιχείρηση, δυναμικότητας 50.000 φιαλών. </a:t>
            </a:r>
            <a:endParaRPr lang="el-GR" altLang="el-GR" dirty="0">
              <a:solidFill>
                <a:schemeClr val="tx2"/>
              </a:solidFill>
            </a:endParaRPr>
          </a:p>
        </p:txBody>
      </p:sp>
    </p:spTree>
    <p:extLst>
      <p:ext uri="{BB962C8B-B14F-4D97-AF65-F5344CB8AC3E}">
        <p14:creationId xmlns:p14="http://schemas.microsoft.com/office/powerpoint/2010/main" val="183555976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28600"/>
            <a:ext cx="8229600" cy="769441"/>
          </a:xfrm>
        </p:spPr>
        <p:txBody>
          <a:bodyPr>
            <a:noAutofit/>
          </a:bodyPr>
          <a:lstStyle/>
          <a:p>
            <a:r>
              <a:rPr lang="el-GR" sz="3200" dirty="0">
                <a:solidFill>
                  <a:srgbClr val="FF0000"/>
                </a:solidFill>
              </a:rPr>
              <a:t>Μορφές κόστους </a:t>
            </a:r>
            <a:r>
              <a:rPr lang="el-GR" sz="3200" dirty="0" smtClean="0">
                <a:solidFill>
                  <a:srgbClr val="FF0000"/>
                </a:solidFill>
              </a:rPr>
              <a:t>– Ορισμοί </a:t>
            </a:r>
            <a:endParaRPr lang="el-GR" sz="3200" dirty="0">
              <a:solidFill>
                <a:srgbClr val="FF0000"/>
              </a:solidFill>
            </a:endParaRPr>
          </a:p>
        </p:txBody>
      </p:sp>
      <p:sp>
        <p:nvSpPr>
          <p:cNvPr id="4" name="Rectangle 3"/>
          <p:cNvSpPr/>
          <p:nvPr/>
        </p:nvSpPr>
        <p:spPr>
          <a:xfrm>
            <a:off x="8610600" y="6297168"/>
            <a:ext cx="540000" cy="408432"/>
          </a:xfrm>
          <a:prstGeom prst="rect">
            <a:avLst/>
          </a:prstGeom>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400" b="1" dirty="0" smtClean="0"/>
              <a:t>20</a:t>
            </a:r>
            <a:endParaRPr lang="el-GR" sz="2400" b="1" dirty="0"/>
          </a:p>
        </p:txBody>
      </p:sp>
      <p:sp>
        <p:nvSpPr>
          <p:cNvPr id="6" name="Rectangle 28"/>
          <p:cNvSpPr/>
          <p:nvPr/>
        </p:nvSpPr>
        <p:spPr>
          <a:xfrm>
            <a:off x="0" y="6297168"/>
            <a:ext cx="1080000" cy="408432"/>
          </a:xfrm>
          <a:prstGeom prst="rect">
            <a:avLst/>
          </a:prstGeom>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l-GR" b="1" dirty="0" smtClean="0"/>
              <a:t>Εισαγωγή</a:t>
            </a:r>
            <a:endParaRPr lang="el-GR" b="1" dirty="0"/>
          </a:p>
        </p:txBody>
      </p:sp>
      <p:cxnSp>
        <p:nvCxnSpPr>
          <p:cNvPr id="9" name="Ευθεία γραμμή σύνδεσης 8"/>
          <p:cNvCxnSpPr/>
          <p:nvPr/>
        </p:nvCxnSpPr>
        <p:spPr>
          <a:xfrm>
            <a:off x="1154400" y="6248400"/>
            <a:ext cx="7380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5" name="TextBox 4"/>
              <p:cNvSpPr txBox="1"/>
              <p:nvPr/>
            </p:nvSpPr>
            <p:spPr>
              <a:xfrm>
                <a:off x="612000" y="990600"/>
                <a:ext cx="7920000" cy="5337295"/>
              </a:xfrm>
              <a:prstGeom prst="rect">
                <a:avLst/>
              </a:prstGeom>
              <a:noFill/>
            </p:spPr>
            <p:txBody>
              <a:bodyPr wrap="square" rtlCol="0">
                <a:spAutoFit/>
              </a:bodyPr>
              <a:lstStyle/>
              <a:p>
                <a:pPr marL="342900" indent="-342900">
                  <a:lnSpc>
                    <a:spcPct val="114000"/>
                  </a:lnSpc>
                  <a:spcBef>
                    <a:spcPts val="600"/>
                  </a:spcBef>
                  <a:buFont typeface="Wingdings" panose="05000000000000000000" pitchFamily="2" charset="2"/>
                  <a:buChar char="Ø"/>
                </a:pPr>
                <a:r>
                  <a:rPr lang="el-GR" altLang="el-GR" sz="2000" b="1" spc="100" dirty="0" smtClean="0">
                    <a:solidFill>
                      <a:schemeClr val="tx2"/>
                    </a:solidFill>
                  </a:rPr>
                  <a:t>Συνολικό κόστος (</a:t>
                </a:r>
                <a:r>
                  <a:rPr lang="el-GR" altLang="el-GR" sz="2000" b="1" spc="100" dirty="0" err="1">
                    <a:solidFill>
                      <a:schemeClr val="tx2"/>
                    </a:solidFill>
                  </a:rPr>
                  <a:t>Total</a:t>
                </a:r>
                <a:r>
                  <a:rPr lang="el-GR" altLang="el-GR" sz="2000" b="1" spc="100" dirty="0">
                    <a:solidFill>
                      <a:schemeClr val="tx2"/>
                    </a:solidFill>
                  </a:rPr>
                  <a:t> cost – TC)</a:t>
                </a:r>
              </a:p>
              <a:p>
                <a:pPr>
                  <a:lnSpc>
                    <a:spcPct val="114000"/>
                  </a:lnSpc>
                  <a:spcBef>
                    <a:spcPts val="600"/>
                  </a:spcBef>
                </a:pPr>
                <a:r>
                  <a:rPr lang="el-GR" altLang="el-GR" sz="2000" dirty="0" smtClean="0">
                    <a:solidFill>
                      <a:schemeClr val="tx2"/>
                    </a:solidFill>
                  </a:rPr>
                  <a:t>Είναι </a:t>
                </a:r>
                <a:r>
                  <a:rPr lang="el-GR" altLang="el-GR" sz="2000" dirty="0">
                    <a:solidFill>
                      <a:schemeClr val="tx2"/>
                    </a:solidFill>
                  </a:rPr>
                  <a:t>το σύνολο του σταθερού και μεταβλητού κόστους </a:t>
                </a:r>
                <a:r>
                  <a:rPr lang="en-GB" altLang="el-GR" sz="2000" dirty="0" smtClean="0">
                    <a:solidFill>
                      <a:schemeClr val="tx2"/>
                    </a:solidFill>
                  </a:rPr>
                  <a:t>.</a:t>
                </a:r>
                <a:endParaRPr lang="el-GR" altLang="el-GR" sz="2000" dirty="0">
                  <a:solidFill>
                    <a:schemeClr val="tx2"/>
                  </a:solidFill>
                </a:endParaRPr>
              </a:p>
              <a:p>
                <a:pPr>
                  <a:lnSpc>
                    <a:spcPct val="114000"/>
                  </a:lnSpc>
                  <a:spcBef>
                    <a:spcPts val="600"/>
                  </a:spcBef>
                </a:pPr>
                <a:r>
                  <a:rPr lang="el-GR" altLang="el-GR" sz="2000" dirty="0">
                    <a:solidFill>
                      <a:schemeClr val="tx2"/>
                    </a:solidFill>
                  </a:rPr>
                  <a:t>ή </a:t>
                </a:r>
                <a:r>
                  <a:rPr lang="el-GR" altLang="el-GR" sz="2000" dirty="0" err="1">
                    <a:solidFill>
                      <a:schemeClr val="tx2"/>
                    </a:solidFill>
                  </a:rPr>
                  <a:t>Total</a:t>
                </a:r>
                <a:r>
                  <a:rPr lang="el-GR" altLang="el-GR" sz="2000" dirty="0">
                    <a:solidFill>
                      <a:schemeClr val="tx2"/>
                    </a:solidFill>
                  </a:rPr>
                  <a:t> cost = </a:t>
                </a:r>
                <a:r>
                  <a:rPr lang="el-GR" altLang="el-GR" sz="2000" dirty="0" err="1">
                    <a:solidFill>
                      <a:schemeClr val="tx2"/>
                    </a:solidFill>
                  </a:rPr>
                  <a:t>Fixed</a:t>
                </a:r>
                <a:r>
                  <a:rPr lang="el-GR" altLang="el-GR" sz="2000" dirty="0">
                    <a:solidFill>
                      <a:schemeClr val="tx2"/>
                    </a:solidFill>
                  </a:rPr>
                  <a:t> cost + </a:t>
                </a:r>
                <a:r>
                  <a:rPr lang="el-GR" altLang="el-GR" sz="2000" dirty="0" err="1">
                    <a:solidFill>
                      <a:schemeClr val="tx2"/>
                    </a:solidFill>
                  </a:rPr>
                  <a:t>Variable</a:t>
                </a:r>
                <a:r>
                  <a:rPr lang="el-GR" altLang="el-GR" sz="2000" dirty="0">
                    <a:solidFill>
                      <a:schemeClr val="tx2"/>
                    </a:solidFill>
                  </a:rPr>
                  <a:t> </a:t>
                </a:r>
                <a:r>
                  <a:rPr lang="el-GR" altLang="el-GR" sz="2000" dirty="0" smtClean="0">
                    <a:solidFill>
                      <a:schemeClr val="tx2"/>
                    </a:solidFill>
                  </a:rPr>
                  <a:t>cost ή </a:t>
                </a:r>
                <a:r>
                  <a:rPr lang="el-GR" altLang="el-GR" sz="2000" dirty="0">
                    <a:solidFill>
                      <a:schemeClr val="tx2"/>
                    </a:solidFill>
                  </a:rPr>
                  <a:t>TC = FC + </a:t>
                </a:r>
                <a:r>
                  <a:rPr lang="el-GR" altLang="el-GR" sz="2000" dirty="0" smtClean="0">
                    <a:solidFill>
                      <a:schemeClr val="tx2"/>
                    </a:solidFill>
                  </a:rPr>
                  <a:t>VC</a:t>
                </a:r>
              </a:p>
              <a:p>
                <a:pPr marL="342900" indent="-342900">
                  <a:lnSpc>
                    <a:spcPct val="114000"/>
                  </a:lnSpc>
                  <a:spcBef>
                    <a:spcPts val="600"/>
                  </a:spcBef>
                  <a:buFont typeface="Wingdings" panose="05000000000000000000" pitchFamily="2" charset="2"/>
                  <a:buChar char="Ø"/>
                </a:pPr>
                <a:r>
                  <a:rPr lang="el-GR" altLang="el-GR" sz="2000" b="1" dirty="0">
                    <a:solidFill>
                      <a:schemeClr val="tx2"/>
                    </a:solidFill>
                  </a:rPr>
                  <a:t>Μέσο σταθερό κόστος (</a:t>
                </a:r>
                <a:r>
                  <a:rPr lang="el-GR" altLang="el-GR" sz="2000" b="1" dirty="0" err="1">
                    <a:solidFill>
                      <a:schemeClr val="tx2"/>
                    </a:solidFill>
                  </a:rPr>
                  <a:t>Average</a:t>
                </a:r>
                <a:r>
                  <a:rPr lang="el-GR" altLang="el-GR" sz="2000" b="1" dirty="0">
                    <a:solidFill>
                      <a:schemeClr val="tx2"/>
                    </a:solidFill>
                  </a:rPr>
                  <a:t> </a:t>
                </a:r>
                <a:r>
                  <a:rPr lang="el-GR" altLang="el-GR" sz="2000" b="1" dirty="0" err="1">
                    <a:solidFill>
                      <a:schemeClr val="tx2"/>
                    </a:solidFill>
                  </a:rPr>
                  <a:t>fixed</a:t>
                </a:r>
                <a:r>
                  <a:rPr lang="el-GR" altLang="el-GR" sz="2000" b="1" dirty="0">
                    <a:solidFill>
                      <a:schemeClr val="tx2"/>
                    </a:solidFill>
                  </a:rPr>
                  <a:t> cost – AFC)</a:t>
                </a:r>
              </a:p>
              <a:p>
                <a:pPr>
                  <a:lnSpc>
                    <a:spcPct val="114000"/>
                  </a:lnSpc>
                  <a:spcBef>
                    <a:spcPts val="600"/>
                  </a:spcBef>
                </a:pPr>
                <a:r>
                  <a:rPr lang="el-GR" altLang="el-GR" sz="2000" dirty="0">
                    <a:solidFill>
                      <a:schemeClr val="tx2"/>
                    </a:solidFill>
                  </a:rPr>
                  <a:t>Είναι το </a:t>
                </a:r>
                <a:r>
                  <a:rPr lang="el-GR" altLang="el-GR" sz="2000" dirty="0" smtClean="0">
                    <a:solidFill>
                      <a:schemeClr val="tx2"/>
                    </a:solidFill>
                  </a:rPr>
                  <a:t>πηλίκο </a:t>
                </a:r>
                <a:r>
                  <a:rPr lang="el-GR" altLang="el-GR" sz="2000" dirty="0">
                    <a:solidFill>
                      <a:schemeClr val="tx2"/>
                    </a:solidFill>
                  </a:rPr>
                  <a:t>του συνολικού σταθερού κόστους διά του αριθμού των παραχθέντων </a:t>
                </a:r>
                <a:r>
                  <a:rPr lang="el-GR" altLang="el-GR" sz="2000" dirty="0" smtClean="0">
                    <a:solidFill>
                      <a:schemeClr val="tx2"/>
                    </a:solidFill>
                  </a:rPr>
                  <a:t>προϊόντων</a:t>
                </a:r>
                <a:r>
                  <a:rPr lang="en-GB" altLang="el-GR" sz="2000" dirty="0" smtClean="0">
                    <a:solidFill>
                      <a:schemeClr val="tx2"/>
                    </a:solidFill>
                  </a:rPr>
                  <a:t>.</a:t>
                </a:r>
                <a:endParaRPr lang="el-GR" altLang="el-GR" sz="2000" dirty="0">
                  <a:solidFill>
                    <a:schemeClr val="tx2"/>
                  </a:solidFill>
                </a:endParaRPr>
              </a:p>
              <a:p>
                <a:pPr>
                  <a:lnSpc>
                    <a:spcPct val="114000"/>
                  </a:lnSpc>
                  <a:spcBef>
                    <a:spcPts val="600"/>
                  </a:spcBef>
                </a:pPr>
                <a:r>
                  <a:rPr lang="el-GR" altLang="el-GR" sz="2000" dirty="0">
                    <a:solidFill>
                      <a:schemeClr val="tx2"/>
                    </a:solidFill>
                  </a:rPr>
                  <a:t>ή </a:t>
                </a:r>
                <a14:m>
                  <m:oMath xmlns:m="http://schemas.openxmlformats.org/officeDocument/2006/math">
                    <m:r>
                      <m:rPr>
                        <m:sty m:val="p"/>
                      </m:rPr>
                      <a:rPr lang="en-GB" altLang="el-GR" sz="2000" b="0" i="0" smtClean="0">
                        <a:solidFill>
                          <a:schemeClr val="tx2"/>
                        </a:solidFill>
                        <a:latin typeface="Cambria Math"/>
                      </a:rPr>
                      <m:t>AFC</m:t>
                    </m:r>
                    <m:r>
                      <a:rPr lang="en-GB" altLang="el-GR" sz="2000" b="0" i="0" smtClean="0">
                        <a:solidFill>
                          <a:schemeClr val="tx2"/>
                        </a:solidFill>
                        <a:latin typeface="Cambria Math"/>
                      </a:rPr>
                      <m:t>=</m:t>
                    </m:r>
                    <m:f>
                      <m:fPr>
                        <m:ctrlPr>
                          <a:rPr lang="el-GR" altLang="el-GR" sz="2000" i="1" smtClean="0">
                            <a:solidFill>
                              <a:schemeClr val="tx2"/>
                            </a:solidFill>
                            <a:latin typeface="Cambria Math"/>
                          </a:rPr>
                        </m:ctrlPr>
                      </m:fPr>
                      <m:num>
                        <m:r>
                          <a:rPr lang="en-GB" altLang="el-GR" sz="2000" b="0" i="1" smtClean="0">
                            <a:solidFill>
                              <a:schemeClr val="tx2"/>
                            </a:solidFill>
                            <a:latin typeface="Cambria Math"/>
                          </a:rPr>
                          <m:t>𝐹𝐶</m:t>
                        </m:r>
                      </m:num>
                      <m:den>
                        <m:r>
                          <a:rPr lang="en-GB" altLang="el-GR" sz="2000" b="0" i="1" smtClean="0">
                            <a:solidFill>
                              <a:schemeClr val="tx2"/>
                            </a:solidFill>
                            <a:latin typeface="Cambria Math"/>
                          </a:rPr>
                          <m:t>𝑄</m:t>
                        </m:r>
                      </m:den>
                    </m:f>
                  </m:oMath>
                </a14:m>
                <a:endParaRPr lang="en-GB" altLang="el-GR" sz="2000" dirty="0" smtClean="0">
                  <a:solidFill>
                    <a:schemeClr val="tx2"/>
                  </a:solidFill>
                </a:endParaRPr>
              </a:p>
              <a:p>
                <a:pPr marL="342900" indent="-342900">
                  <a:lnSpc>
                    <a:spcPct val="114000"/>
                  </a:lnSpc>
                  <a:spcBef>
                    <a:spcPts val="600"/>
                  </a:spcBef>
                  <a:buFont typeface="Wingdings" panose="05000000000000000000" pitchFamily="2" charset="2"/>
                  <a:buChar char="Ø"/>
                </a:pPr>
                <a:r>
                  <a:rPr lang="el-GR" altLang="el-GR" sz="2000" b="1" dirty="0">
                    <a:solidFill>
                      <a:schemeClr val="tx2"/>
                    </a:solidFill>
                  </a:rPr>
                  <a:t>Μέσο μεταβλητό κόστος (</a:t>
                </a:r>
                <a:r>
                  <a:rPr lang="el-GR" altLang="el-GR" sz="2000" b="1" dirty="0" err="1">
                    <a:solidFill>
                      <a:schemeClr val="tx2"/>
                    </a:solidFill>
                  </a:rPr>
                  <a:t>Average</a:t>
                </a:r>
                <a:r>
                  <a:rPr lang="el-GR" altLang="el-GR" sz="2000" b="1" dirty="0">
                    <a:solidFill>
                      <a:schemeClr val="tx2"/>
                    </a:solidFill>
                  </a:rPr>
                  <a:t> </a:t>
                </a:r>
                <a:r>
                  <a:rPr lang="el-GR" altLang="el-GR" sz="2000" b="1" dirty="0" err="1">
                    <a:solidFill>
                      <a:schemeClr val="tx2"/>
                    </a:solidFill>
                  </a:rPr>
                  <a:t>variable</a:t>
                </a:r>
                <a:r>
                  <a:rPr lang="el-GR" altLang="el-GR" sz="2000" b="1" dirty="0">
                    <a:solidFill>
                      <a:schemeClr val="tx2"/>
                    </a:solidFill>
                  </a:rPr>
                  <a:t> cost – AVC)</a:t>
                </a:r>
              </a:p>
              <a:p>
                <a:pPr>
                  <a:lnSpc>
                    <a:spcPct val="114000"/>
                  </a:lnSpc>
                  <a:spcBef>
                    <a:spcPts val="600"/>
                  </a:spcBef>
                </a:pPr>
                <a:r>
                  <a:rPr lang="el-GR" altLang="el-GR" sz="2000" dirty="0">
                    <a:solidFill>
                      <a:schemeClr val="tx2"/>
                    </a:solidFill>
                  </a:rPr>
                  <a:t>Είναι το </a:t>
                </a:r>
                <a:r>
                  <a:rPr lang="el-GR" altLang="el-GR" sz="2000" dirty="0" smtClean="0">
                    <a:solidFill>
                      <a:schemeClr val="tx2"/>
                    </a:solidFill>
                  </a:rPr>
                  <a:t>πηλίκο </a:t>
                </a:r>
                <a:r>
                  <a:rPr lang="el-GR" altLang="el-GR" sz="2000" dirty="0">
                    <a:solidFill>
                      <a:schemeClr val="tx2"/>
                    </a:solidFill>
                  </a:rPr>
                  <a:t>του συνολικού μεταβλητού κόστους διά του αριθμού </a:t>
                </a:r>
                <a:r>
                  <a:rPr lang="el-GR" altLang="el-GR" sz="2000" dirty="0" smtClean="0">
                    <a:solidFill>
                      <a:schemeClr val="tx2"/>
                    </a:solidFill>
                  </a:rPr>
                  <a:t>των </a:t>
                </a:r>
                <a:r>
                  <a:rPr lang="el-GR" altLang="el-GR" sz="2000" dirty="0">
                    <a:solidFill>
                      <a:schemeClr val="tx2"/>
                    </a:solidFill>
                  </a:rPr>
                  <a:t>παραχθέντων </a:t>
                </a:r>
                <a:r>
                  <a:rPr lang="el-GR" altLang="el-GR" sz="2000" dirty="0" smtClean="0">
                    <a:solidFill>
                      <a:schemeClr val="tx2"/>
                    </a:solidFill>
                  </a:rPr>
                  <a:t>προϊόντων</a:t>
                </a:r>
                <a:r>
                  <a:rPr lang="en-GB" altLang="el-GR" sz="2000" dirty="0" smtClean="0">
                    <a:solidFill>
                      <a:schemeClr val="tx2"/>
                    </a:solidFill>
                  </a:rPr>
                  <a:t>.</a:t>
                </a:r>
                <a:endParaRPr lang="el-GR" altLang="el-GR" sz="2000" dirty="0">
                  <a:solidFill>
                    <a:schemeClr val="tx2"/>
                  </a:solidFill>
                </a:endParaRPr>
              </a:p>
              <a:p>
                <a:pPr>
                  <a:lnSpc>
                    <a:spcPct val="114000"/>
                  </a:lnSpc>
                  <a:spcBef>
                    <a:spcPts val="600"/>
                  </a:spcBef>
                </a:pPr>
                <a:r>
                  <a:rPr lang="el-GR" altLang="el-GR" sz="2000" dirty="0">
                    <a:solidFill>
                      <a:schemeClr val="tx2"/>
                    </a:solidFill>
                  </a:rPr>
                  <a:t>ή </a:t>
                </a:r>
                <a14:m>
                  <m:oMath xmlns:m="http://schemas.openxmlformats.org/officeDocument/2006/math">
                    <m:r>
                      <m:rPr>
                        <m:sty m:val="p"/>
                      </m:rPr>
                      <a:rPr lang="en-GB" altLang="el-GR" sz="2000" b="0" i="0" smtClean="0">
                        <a:solidFill>
                          <a:schemeClr val="tx2"/>
                        </a:solidFill>
                        <a:latin typeface="Cambria Math"/>
                      </a:rPr>
                      <m:t>AVC</m:t>
                    </m:r>
                    <m:r>
                      <a:rPr lang="en-GB" altLang="el-GR" sz="2000" b="0" i="0" smtClean="0">
                        <a:solidFill>
                          <a:schemeClr val="tx2"/>
                        </a:solidFill>
                        <a:latin typeface="Cambria Math"/>
                      </a:rPr>
                      <m:t>=</m:t>
                    </m:r>
                    <m:f>
                      <m:fPr>
                        <m:ctrlPr>
                          <a:rPr lang="el-GR" altLang="el-GR" sz="2000" i="1" smtClean="0">
                            <a:solidFill>
                              <a:schemeClr val="tx2"/>
                            </a:solidFill>
                            <a:latin typeface="Cambria Math"/>
                          </a:rPr>
                        </m:ctrlPr>
                      </m:fPr>
                      <m:num>
                        <m:r>
                          <a:rPr lang="en-GB" altLang="el-GR" sz="2000" b="0" i="1" smtClean="0">
                            <a:solidFill>
                              <a:schemeClr val="tx2"/>
                            </a:solidFill>
                            <a:latin typeface="Cambria Math"/>
                          </a:rPr>
                          <m:t>𝑉𝐶</m:t>
                        </m:r>
                      </m:num>
                      <m:den>
                        <m:r>
                          <a:rPr lang="en-GB" altLang="el-GR" sz="2000" b="0" i="1" smtClean="0">
                            <a:solidFill>
                              <a:schemeClr val="tx2"/>
                            </a:solidFill>
                            <a:latin typeface="Cambria Math"/>
                          </a:rPr>
                          <m:t>𝑄</m:t>
                        </m:r>
                      </m:den>
                    </m:f>
                  </m:oMath>
                </a14:m>
                <a:endParaRPr lang="el-GR" altLang="el-GR" sz="2000" dirty="0">
                  <a:solidFill>
                    <a:schemeClr val="tx2"/>
                  </a:solidFill>
                </a:endParaRPr>
              </a:p>
              <a:p>
                <a:pPr>
                  <a:lnSpc>
                    <a:spcPct val="114000"/>
                  </a:lnSpc>
                  <a:spcBef>
                    <a:spcPts val="600"/>
                  </a:spcBef>
                </a:pPr>
                <a:endParaRPr lang="el-GR" altLang="el-GR" sz="2000" spc="100" dirty="0">
                  <a:solidFill>
                    <a:schemeClr val="tx2"/>
                  </a:solidFill>
                </a:endParaRPr>
              </a:p>
            </p:txBody>
          </p:sp>
        </mc:Choice>
        <mc:Fallback xmlns="">
          <p:sp>
            <p:nvSpPr>
              <p:cNvPr id="5" name="TextBox 4"/>
              <p:cNvSpPr txBox="1">
                <a:spLocks noRot="1" noChangeAspect="1" noMove="1" noResize="1" noEditPoints="1" noAdjustHandles="1" noChangeArrowheads="1" noChangeShapeType="1" noTextEdit="1"/>
              </p:cNvSpPr>
              <p:nvPr/>
            </p:nvSpPr>
            <p:spPr>
              <a:xfrm>
                <a:off x="612000" y="990600"/>
                <a:ext cx="7920000" cy="5337295"/>
              </a:xfrm>
              <a:prstGeom prst="rect">
                <a:avLst/>
              </a:prstGeom>
              <a:blipFill rotWithShape="1">
                <a:blip r:embed="rId3"/>
                <a:stretch>
                  <a:fillRect l="-769" t="-114"/>
                </a:stretch>
              </a:blipFill>
            </p:spPr>
            <p:txBody>
              <a:bodyPr/>
              <a:lstStyle/>
              <a:p>
                <a:r>
                  <a:rPr lang="el-GR">
                    <a:noFill/>
                  </a:rPr>
                  <a:t> </a:t>
                </a:r>
              </a:p>
            </p:txBody>
          </p:sp>
        </mc:Fallback>
      </mc:AlternateContent>
      <p:sp>
        <p:nvSpPr>
          <p:cNvPr id="10" name="TextBox 9"/>
          <p:cNvSpPr txBox="1"/>
          <p:nvPr/>
        </p:nvSpPr>
        <p:spPr>
          <a:xfrm>
            <a:off x="1049592" y="5943600"/>
            <a:ext cx="7561008" cy="646331"/>
          </a:xfrm>
          <a:prstGeom prst="rect">
            <a:avLst/>
          </a:prstGeom>
          <a:noFill/>
        </p:spPr>
        <p:txBody>
          <a:bodyPr wrap="square" rtlCol="0">
            <a:spAutoFit/>
          </a:bodyPr>
          <a:lstStyle/>
          <a:p>
            <a:r>
              <a:rPr lang="el-GR" dirty="0" smtClean="0">
                <a:solidFill>
                  <a:schemeClr val="tx2">
                    <a:lumMod val="50000"/>
                  </a:schemeClr>
                </a:solidFill>
              </a:rPr>
              <a:t>ΔΙΟΙΚΗΤΙΚΗ ΛΟΓΙΣΤΙΚΗ </a:t>
            </a:r>
            <a:endParaRPr lang="el-GR" dirty="0">
              <a:solidFill>
                <a:schemeClr val="tx2">
                  <a:lumMod val="50000"/>
                </a:schemeClr>
              </a:solidFill>
            </a:endParaRPr>
          </a:p>
          <a:p>
            <a:r>
              <a:rPr lang="el-GR" dirty="0" smtClean="0">
                <a:solidFill>
                  <a:schemeClr val="tx2">
                    <a:lumMod val="50000"/>
                  </a:schemeClr>
                </a:solidFill>
              </a:rPr>
              <a:t>Εξετάζοντας το παρελθόν και το μέλλον</a:t>
            </a:r>
            <a:endParaRPr lang="el-GR" dirty="0">
              <a:solidFill>
                <a:schemeClr val="tx2">
                  <a:lumMod val="50000"/>
                </a:schemeClr>
              </a:solidFill>
            </a:endParaRPr>
          </a:p>
        </p:txBody>
      </p:sp>
    </p:spTree>
    <p:extLst>
      <p:ext uri="{BB962C8B-B14F-4D97-AF65-F5344CB8AC3E}">
        <p14:creationId xmlns:p14="http://schemas.microsoft.com/office/powerpoint/2010/main" val="141750141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fade">
                                      <p:cBhvr>
                                        <p:cTn id="13" dur="1500"/>
                                        <p:tgtEl>
                                          <p:spTgt spid="5">
                                            <p:txEl>
                                              <p:pRg st="0" end="0"/>
                                            </p:txEl>
                                          </p:spTgt>
                                        </p:tgtEl>
                                      </p:cBhvr>
                                    </p:animEffect>
                                  </p:childTnLst>
                                </p:cTn>
                              </p:par>
                            </p:childTnLst>
                          </p:cTn>
                        </p:par>
                        <p:par>
                          <p:cTn id="14" fill="hold">
                            <p:stCondLst>
                              <p:cond delay="2500"/>
                            </p:stCondLst>
                            <p:childTnLst>
                              <p:par>
                                <p:cTn id="15" presetID="10" presetClass="entr" presetSubtype="0" fill="hold" grpId="0" nodeType="after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1500"/>
                                        <p:tgtEl>
                                          <p:spTgt spid="5">
                                            <p:txEl>
                                              <p:pRg st="1" end="1"/>
                                            </p:txEl>
                                          </p:spTgt>
                                        </p:tgtEl>
                                      </p:cBhvr>
                                    </p:animEffect>
                                  </p:childTnLst>
                                </p:cTn>
                              </p:par>
                            </p:childTnLst>
                          </p:cTn>
                        </p:par>
                        <p:par>
                          <p:cTn id="18" fill="hold">
                            <p:stCondLst>
                              <p:cond delay="4000"/>
                            </p:stCondLst>
                            <p:childTnLst>
                              <p:par>
                                <p:cTn id="19" presetID="10" presetClass="entr" presetSubtype="0" fill="hold" grpId="0" nodeType="after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500"/>
                                        <p:tgtEl>
                                          <p:spTgt spid="5">
                                            <p:txEl>
                                              <p:pRg st="2" end="2"/>
                                            </p:txEl>
                                          </p:spTgt>
                                        </p:tgtEl>
                                      </p:cBhvr>
                                    </p:animEffect>
                                  </p:childTnLst>
                                </p:cTn>
                              </p:par>
                            </p:childTnLst>
                          </p:cTn>
                        </p:par>
                        <p:par>
                          <p:cTn id="22" fill="hold">
                            <p:stCondLst>
                              <p:cond delay="5500"/>
                            </p:stCondLst>
                            <p:childTnLst>
                              <p:par>
                                <p:cTn id="23" presetID="10" presetClass="entr" presetSubtype="0" fill="hold" grpId="0" nodeType="after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Effect transition="in" filter="fade">
                                      <p:cBhvr>
                                        <p:cTn id="25" dur="1500"/>
                                        <p:tgtEl>
                                          <p:spTgt spid="5">
                                            <p:txEl>
                                              <p:pRg st="3" end="3"/>
                                            </p:txEl>
                                          </p:spTgt>
                                        </p:tgtEl>
                                      </p:cBhvr>
                                    </p:animEffect>
                                  </p:childTnLst>
                                </p:cTn>
                              </p:par>
                            </p:childTnLst>
                          </p:cTn>
                        </p:par>
                        <p:par>
                          <p:cTn id="26" fill="hold">
                            <p:stCondLst>
                              <p:cond delay="7000"/>
                            </p:stCondLst>
                            <p:childTnLst>
                              <p:par>
                                <p:cTn id="27" presetID="10" presetClass="entr" presetSubtype="0" fill="hold" grpId="0" nodeType="afterEffect">
                                  <p:stCondLst>
                                    <p:cond delay="0"/>
                                  </p:stCondLst>
                                  <p:childTnLst>
                                    <p:set>
                                      <p:cBhvr>
                                        <p:cTn id="28" dur="1" fill="hold">
                                          <p:stCondLst>
                                            <p:cond delay="0"/>
                                          </p:stCondLst>
                                        </p:cTn>
                                        <p:tgtEl>
                                          <p:spTgt spid="5">
                                            <p:txEl>
                                              <p:pRg st="4" end="4"/>
                                            </p:txEl>
                                          </p:spTgt>
                                        </p:tgtEl>
                                        <p:attrNameLst>
                                          <p:attrName>style.visibility</p:attrName>
                                        </p:attrNameLst>
                                      </p:cBhvr>
                                      <p:to>
                                        <p:strVal val="visible"/>
                                      </p:to>
                                    </p:set>
                                    <p:animEffect transition="in" filter="fade">
                                      <p:cBhvr>
                                        <p:cTn id="29" dur="1500"/>
                                        <p:tgtEl>
                                          <p:spTgt spid="5">
                                            <p:txEl>
                                              <p:pRg st="4" end="4"/>
                                            </p:txEl>
                                          </p:spTgt>
                                        </p:tgtEl>
                                      </p:cBhvr>
                                    </p:animEffect>
                                  </p:childTnLst>
                                </p:cTn>
                              </p:par>
                            </p:childTnLst>
                          </p:cTn>
                        </p:par>
                        <p:par>
                          <p:cTn id="30" fill="hold">
                            <p:stCondLst>
                              <p:cond delay="8500"/>
                            </p:stCondLst>
                            <p:childTnLst>
                              <p:par>
                                <p:cTn id="31" presetID="10" presetClass="entr" presetSubtype="0" fill="hold" grpId="0" nodeType="afterEffect">
                                  <p:stCondLst>
                                    <p:cond delay="0"/>
                                  </p:stCondLst>
                                  <p:childTnLst>
                                    <p:set>
                                      <p:cBhvr>
                                        <p:cTn id="32" dur="1" fill="hold">
                                          <p:stCondLst>
                                            <p:cond delay="0"/>
                                          </p:stCondLst>
                                        </p:cTn>
                                        <p:tgtEl>
                                          <p:spTgt spid="5">
                                            <p:txEl>
                                              <p:pRg st="5" end="5"/>
                                            </p:txEl>
                                          </p:spTgt>
                                        </p:tgtEl>
                                        <p:attrNameLst>
                                          <p:attrName>style.visibility</p:attrName>
                                        </p:attrNameLst>
                                      </p:cBhvr>
                                      <p:to>
                                        <p:strVal val="visible"/>
                                      </p:to>
                                    </p:set>
                                    <p:animEffect transition="in" filter="fade">
                                      <p:cBhvr>
                                        <p:cTn id="33" dur="1500"/>
                                        <p:tgtEl>
                                          <p:spTgt spid="5">
                                            <p:txEl>
                                              <p:pRg st="5" end="5"/>
                                            </p:txEl>
                                          </p:spTgt>
                                        </p:tgtEl>
                                      </p:cBhvr>
                                    </p:animEffect>
                                  </p:childTnLst>
                                </p:cTn>
                              </p:par>
                            </p:childTnLst>
                          </p:cTn>
                        </p:par>
                        <p:par>
                          <p:cTn id="34" fill="hold">
                            <p:stCondLst>
                              <p:cond delay="10000"/>
                            </p:stCondLst>
                            <p:childTnLst>
                              <p:par>
                                <p:cTn id="35" presetID="10" presetClass="entr" presetSubtype="0" fill="hold" grpId="0" nodeType="after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fade">
                                      <p:cBhvr>
                                        <p:cTn id="37" dur="1500"/>
                                        <p:tgtEl>
                                          <p:spTgt spid="5">
                                            <p:txEl>
                                              <p:pRg st="6" end="6"/>
                                            </p:txEl>
                                          </p:spTgt>
                                        </p:tgtEl>
                                      </p:cBhvr>
                                    </p:animEffect>
                                  </p:childTnLst>
                                </p:cTn>
                              </p:par>
                            </p:childTnLst>
                          </p:cTn>
                        </p:par>
                        <p:par>
                          <p:cTn id="38" fill="hold">
                            <p:stCondLst>
                              <p:cond delay="11500"/>
                            </p:stCondLst>
                            <p:childTnLst>
                              <p:par>
                                <p:cTn id="39" presetID="10" presetClass="entr" presetSubtype="0" fill="hold" grpId="0" nodeType="afterEffect">
                                  <p:stCondLst>
                                    <p:cond delay="0"/>
                                  </p:stCondLst>
                                  <p:childTnLst>
                                    <p:set>
                                      <p:cBhvr>
                                        <p:cTn id="40" dur="1" fill="hold">
                                          <p:stCondLst>
                                            <p:cond delay="0"/>
                                          </p:stCondLst>
                                        </p:cTn>
                                        <p:tgtEl>
                                          <p:spTgt spid="5">
                                            <p:txEl>
                                              <p:pRg st="7" end="7"/>
                                            </p:txEl>
                                          </p:spTgt>
                                        </p:tgtEl>
                                        <p:attrNameLst>
                                          <p:attrName>style.visibility</p:attrName>
                                        </p:attrNameLst>
                                      </p:cBhvr>
                                      <p:to>
                                        <p:strVal val="visible"/>
                                      </p:to>
                                    </p:set>
                                    <p:animEffect transition="in" filter="fade">
                                      <p:cBhvr>
                                        <p:cTn id="41" dur="1500"/>
                                        <p:tgtEl>
                                          <p:spTgt spid="5">
                                            <p:txEl>
                                              <p:pRg st="7" end="7"/>
                                            </p:txEl>
                                          </p:spTgt>
                                        </p:tgtEl>
                                      </p:cBhvr>
                                    </p:animEffect>
                                  </p:childTnLst>
                                </p:cTn>
                              </p:par>
                            </p:childTnLst>
                          </p:cTn>
                        </p:par>
                        <p:par>
                          <p:cTn id="42" fill="hold">
                            <p:stCondLst>
                              <p:cond delay="13000"/>
                            </p:stCondLst>
                            <p:childTnLst>
                              <p:par>
                                <p:cTn id="43" presetID="10" presetClass="entr" presetSubtype="0" fill="hold" grpId="0" nodeType="afterEffect">
                                  <p:stCondLst>
                                    <p:cond delay="0"/>
                                  </p:stCondLst>
                                  <p:childTnLst>
                                    <p:set>
                                      <p:cBhvr>
                                        <p:cTn id="44" dur="1" fill="hold">
                                          <p:stCondLst>
                                            <p:cond delay="0"/>
                                          </p:stCondLst>
                                        </p:cTn>
                                        <p:tgtEl>
                                          <p:spTgt spid="5">
                                            <p:txEl>
                                              <p:pRg st="8" end="8"/>
                                            </p:txEl>
                                          </p:spTgt>
                                        </p:tgtEl>
                                        <p:attrNameLst>
                                          <p:attrName>style.visibility</p:attrName>
                                        </p:attrNameLst>
                                      </p:cBhvr>
                                      <p:to>
                                        <p:strVal val="visible"/>
                                      </p:to>
                                    </p:set>
                                    <p:animEffect transition="in" filter="fade">
                                      <p:cBhvr>
                                        <p:cTn id="45" dur="1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28600"/>
            <a:ext cx="8229600" cy="769441"/>
          </a:xfrm>
        </p:spPr>
        <p:txBody>
          <a:bodyPr>
            <a:noAutofit/>
          </a:bodyPr>
          <a:lstStyle/>
          <a:p>
            <a:r>
              <a:rPr lang="el-GR" sz="3200" dirty="0">
                <a:solidFill>
                  <a:srgbClr val="FF0000"/>
                </a:solidFill>
              </a:rPr>
              <a:t>Μορφές κόστους </a:t>
            </a:r>
            <a:r>
              <a:rPr lang="el-GR" sz="3200" dirty="0" smtClean="0">
                <a:solidFill>
                  <a:srgbClr val="FF0000"/>
                </a:solidFill>
              </a:rPr>
              <a:t>– Ορισμοί </a:t>
            </a:r>
            <a:r>
              <a:rPr lang="en-GB" sz="2400" dirty="0" smtClean="0">
                <a:solidFill>
                  <a:srgbClr val="FF0000"/>
                </a:solidFill>
              </a:rPr>
              <a:t>(</a:t>
            </a:r>
            <a:r>
              <a:rPr lang="el-GR" sz="2400" dirty="0" smtClean="0">
                <a:solidFill>
                  <a:srgbClr val="FF0000"/>
                </a:solidFill>
              </a:rPr>
              <a:t>συνέχεια)</a:t>
            </a:r>
            <a:endParaRPr lang="el-GR" sz="2400" dirty="0">
              <a:solidFill>
                <a:srgbClr val="FF0000"/>
              </a:solidFill>
            </a:endParaRPr>
          </a:p>
        </p:txBody>
      </p:sp>
      <p:sp>
        <p:nvSpPr>
          <p:cNvPr id="4" name="Rectangle 3"/>
          <p:cNvSpPr/>
          <p:nvPr/>
        </p:nvSpPr>
        <p:spPr>
          <a:xfrm>
            <a:off x="8610600" y="6297168"/>
            <a:ext cx="540000" cy="408432"/>
          </a:xfrm>
          <a:prstGeom prst="rect">
            <a:avLst/>
          </a:prstGeom>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400" b="1" dirty="0" smtClean="0"/>
              <a:t>2</a:t>
            </a:r>
            <a:r>
              <a:rPr lang="en-GB" sz="2400" b="1" dirty="0" smtClean="0"/>
              <a:t>1</a:t>
            </a:r>
            <a:endParaRPr lang="el-GR" sz="2400" b="1" dirty="0"/>
          </a:p>
        </p:txBody>
      </p:sp>
      <p:sp>
        <p:nvSpPr>
          <p:cNvPr id="6" name="Rectangle 28"/>
          <p:cNvSpPr/>
          <p:nvPr/>
        </p:nvSpPr>
        <p:spPr>
          <a:xfrm>
            <a:off x="0" y="6297168"/>
            <a:ext cx="1080000" cy="408432"/>
          </a:xfrm>
          <a:prstGeom prst="rect">
            <a:avLst/>
          </a:prstGeom>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l-GR" b="1" dirty="0" smtClean="0"/>
              <a:t>Εισαγωγή</a:t>
            </a:r>
            <a:endParaRPr lang="el-GR" b="1" dirty="0"/>
          </a:p>
        </p:txBody>
      </p:sp>
      <p:cxnSp>
        <p:nvCxnSpPr>
          <p:cNvPr id="9" name="Ευθεία γραμμή σύνδεσης 8"/>
          <p:cNvCxnSpPr/>
          <p:nvPr/>
        </p:nvCxnSpPr>
        <p:spPr>
          <a:xfrm>
            <a:off x="1154400" y="6248400"/>
            <a:ext cx="7380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5" name="TextBox 4"/>
              <p:cNvSpPr txBox="1"/>
              <p:nvPr/>
            </p:nvSpPr>
            <p:spPr>
              <a:xfrm>
                <a:off x="612000" y="1676400"/>
                <a:ext cx="7920000" cy="3469668"/>
              </a:xfrm>
              <a:prstGeom prst="rect">
                <a:avLst/>
              </a:prstGeom>
              <a:noFill/>
            </p:spPr>
            <p:txBody>
              <a:bodyPr wrap="square" rtlCol="0">
                <a:spAutoFit/>
              </a:bodyPr>
              <a:lstStyle/>
              <a:p>
                <a:pPr marL="342900" indent="-342900">
                  <a:lnSpc>
                    <a:spcPct val="114000"/>
                  </a:lnSpc>
                  <a:spcBef>
                    <a:spcPts val="600"/>
                  </a:spcBef>
                  <a:buFont typeface="Wingdings" panose="05000000000000000000" pitchFamily="2" charset="2"/>
                  <a:buChar char="Ø"/>
                </a:pPr>
                <a:r>
                  <a:rPr lang="el-GR" altLang="el-GR" sz="2000" b="1" spc="100" dirty="0" smtClean="0">
                    <a:solidFill>
                      <a:schemeClr val="tx2"/>
                    </a:solidFill>
                  </a:rPr>
                  <a:t>Μέσο συνολικό κόστος (</a:t>
                </a:r>
                <a:r>
                  <a:rPr lang="el-GR" altLang="el-GR" sz="2000" b="1" spc="100" dirty="0" err="1">
                    <a:solidFill>
                      <a:schemeClr val="tx2"/>
                    </a:solidFill>
                  </a:rPr>
                  <a:t>Average</a:t>
                </a:r>
                <a:r>
                  <a:rPr lang="el-GR" altLang="el-GR" sz="2000" b="1" spc="100" dirty="0">
                    <a:solidFill>
                      <a:schemeClr val="tx2"/>
                    </a:solidFill>
                  </a:rPr>
                  <a:t> </a:t>
                </a:r>
                <a:r>
                  <a:rPr lang="el-GR" altLang="el-GR" sz="2000" b="1" spc="100" dirty="0" err="1">
                    <a:solidFill>
                      <a:schemeClr val="tx2"/>
                    </a:solidFill>
                  </a:rPr>
                  <a:t>total</a:t>
                </a:r>
                <a:r>
                  <a:rPr lang="el-GR" altLang="el-GR" sz="2000" b="1" spc="100" dirty="0">
                    <a:solidFill>
                      <a:schemeClr val="tx2"/>
                    </a:solidFill>
                  </a:rPr>
                  <a:t> cost – ATC)</a:t>
                </a:r>
              </a:p>
              <a:p>
                <a:pPr>
                  <a:lnSpc>
                    <a:spcPct val="114000"/>
                  </a:lnSpc>
                  <a:spcBef>
                    <a:spcPts val="600"/>
                  </a:spcBef>
                </a:pPr>
                <a:r>
                  <a:rPr lang="el-GR" altLang="el-GR" sz="2000" dirty="0">
                    <a:solidFill>
                      <a:schemeClr val="tx2"/>
                    </a:solidFill>
                  </a:rPr>
                  <a:t>Είναι το </a:t>
                </a:r>
                <a:r>
                  <a:rPr lang="el-GR" altLang="el-GR" sz="2000" dirty="0" smtClean="0">
                    <a:solidFill>
                      <a:schemeClr val="tx2"/>
                    </a:solidFill>
                  </a:rPr>
                  <a:t>πηλίκο </a:t>
                </a:r>
                <a:r>
                  <a:rPr lang="el-GR" altLang="el-GR" sz="2000" dirty="0">
                    <a:solidFill>
                      <a:schemeClr val="tx2"/>
                    </a:solidFill>
                  </a:rPr>
                  <a:t>του συνολικού κόστους διά του αριθμού των παραχθέντων προϊόντων.</a:t>
                </a:r>
              </a:p>
              <a:p>
                <a:pPr>
                  <a:lnSpc>
                    <a:spcPct val="114000"/>
                  </a:lnSpc>
                  <a:spcBef>
                    <a:spcPts val="600"/>
                  </a:spcBef>
                </a:pPr>
                <a:r>
                  <a:rPr lang="el-GR" altLang="el-GR" sz="2000" spc="100" dirty="0">
                    <a:solidFill>
                      <a:schemeClr val="tx2"/>
                    </a:solidFill>
                  </a:rPr>
                  <a:t>ή </a:t>
                </a:r>
                <a14:m>
                  <m:oMath xmlns:m="http://schemas.openxmlformats.org/officeDocument/2006/math">
                    <m:r>
                      <m:rPr>
                        <m:sty m:val="p"/>
                      </m:rPr>
                      <a:rPr lang="en-GB" altLang="el-GR" sz="2000" spc="100">
                        <a:solidFill>
                          <a:schemeClr val="tx2"/>
                        </a:solidFill>
                        <a:latin typeface="Cambria Math"/>
                      </a:rPr>
                      <m:t>A</m:t>
                    </m:r>
                    <m:r>
                      <m:rPr>
                        <m:sty m:val="p"/>
                      </m:rPr>
                      <a:rPr lang="en-GB" altLang="el-GR" sz="2000" b="0" i="0" spc="100" smtClean="0">
                        <a:solidFill>
                          <a:schemeClr val="tx2"/>
                        </a:solidFill>
                        <a:latin typeface="Cambria Math"/>
                      </a:rPr>
                      <m:t>TC</m:t>
                    </m:r>
                    <m:r>
                      <a:rPr lang="en-GB" altLang="el-GR" sz="2000" b="0" i="0" spc="100" smtClean="0">
                        <a:solidFill>
                          <a:schemeClr val="tx2"/>
                        </a:solidFill>
                        <a:latin typeface="Cambria Math"/>
                      </a:rPr>
                      <m:t>=</m:t>
                    </m:r>
                    <m:f>
                      <m:fPr>
                        <m:ctrlPr>
                          <a:rPr lang="el-GR" altLang="el-GR" sz="2000" i="1" spc="100" smtClean="0">
                            <a:solidFill>
                              <a:schemeClr val="tx2"/>
                            </a:solidFill>
                            <a:latin typeface="Cambria Math"/>
                          </a:rPr>
                        </m:ctrlPr>
                      </m:fPr>
                      <m:num>
                        <m:r>
                          <a:rPr lang="en-GB" altLang="el-GR" sz="2000" b="0" i="1" spc="100" smtClean="0">
                            <a:solidFill>
                              <a:schemeClr val="tx2"/>
                            </a:solidFill>
                            <a:latin typeface="Cambria Math"/>
                          </a:rPr>
                          <m:t>𝑇𝐶</m:t>
                        </m:r>
                      </m:num>
                      <m:den>
                        <m:r>
                          <a:rPr lang="en-GB" altLang="el-GR" sz="2000" b="0" i="1" spc="100" smtClean="0">
                            <a:solidFill>
                              <a:schemeClr val="tx2"/>
                            </a:solidFill>
                            <a:latin typeface="Cambria Math"/>
                          </a:rPr>
                          <m:t>𝑄</m:t>
                        </m:r>
                      </m:den>
                    </m:f>
                  </m:oMath>
                </a14:m>
                <a:endParaRPr lang="en-GB" altLang="el-GR" sz="2000" spc="100" dirty="0" smtClean="0">
                  <a:solidFill>
                    <a:schemeClr val="tx2"/>
                  </a:solidFill>
                </a:endParaRPr>
              </a:p>
              <a:p>
                <a:pPr>
                  <a:lnSpc>
                    <a:spcPct val="114000"/>
                  </a:lnSpc>
                  <a:spcBef>
                    <a:spcPts val="600"/>
                  </a:spcBef>
                </a:pPr>
                <a:r>
                  <a:rPr lang="el-GR" altLang="el-GR" sz="2000" dirty="0">
                    <a:solidFill>
                      <a:schemeClr val="tx2"/>
                    </a:solidFill>
                  </a:rPr>
                  <a:t>όπου Q η ποσότητα των μονάδων που παρήχθησαν</a:t>
                </a:r>
                <a:r>
                  <a:rPr lang="el-GR" altLang="el-GR" sz="2000" dirty="0" smtClean="0">
                    <a:solidFill>
                      <a:schemeClr val="tx2"/>
                    </a:solidFill>
                  </a:rPr>
                  <a:t>.</a:t>
                </a:r>
                <a:endParaRPr lang="en-GB" altLang="el-GR" sz="2000" dirty="0" smtClean="0">
                  <a:solidFill>
                    <a:schemeClr val="tx2"/>
                  </a:solidFill>
                </a:endParaRPr>
              </a:p>
              <a:p>
                <a:pPr marL="342900" indent="-342900">
                  <a:lnSpc>
                    <a:spcPct val="114000"/>
                  </a:lnSpc>
                  <a:spcBef>
                    <a:spcPts val="600"/>
                  </a:spcBef>
                  <a:buFont typeface="Wingdings" panose="05000000000000000000" pitchFamily="2" charset="2"/>
                  <a:buChar char="Ø"/>
                </a:pPr>
                <a:r>
                  <a:rPr lang="el-GR" altLang="el-GR" sz="2000" b="1" dirty="0">
                    <a:solidFill>
                      <a:schemeClr val="tx2"/>
                    </a:solidFill>
                  </a:rPr>
                  <a:t>Οριακό κόστος (</a:t>
                </a:r>
                <a:r>
                  <a:rPr lang="el-GR" altLang="el-GR" sz="2000" b="1" dirty="0" err="1">
                    <a:solidFill>
                      <a:schemeClr val="tx2"/>
                    </a:solidFill>
                  </a:rPr>
                  <a:t>marginal</a:t>
                </a:r>
                <a:r>
                  <a:rPr lang="el-GR" altLang="el-GR" sz="2000" b="1" dirty="0">
                    <a:solidFill>
                      <a:schemeClr val="tx2"/>
                    </a:solidFill>
                  </a:rPr>
                  <a:t> cost – MC)</a:t>
                </a:r>
              </a:p>
              <a:p>
                <a:pPr>
                  <a:lnSpc>
                    <a:spcPct val="114000"/>
                  </a:lnSpc>
                  <a:spcBef>
                    <a:spcPts val="600"/>
                  </a:spcBef>
                </a:pPr>
                <a:r>
                  <a:rPr lang="el-GR" altLang="el-GR" sz="2000" dirty="0">
                    <a:solidFill>
                      <a:schemeClr val="tx2"/>
                    </a:solidFill>
                  </a:rPr>
                  <a:t>Είναι η μεταβολή που προκαλείται στο συνολικό κόστος από την παραγωγή μιας επιπλέον μονάδας ενός προϊόντος</a:t>
                </a:r>
                <a:r>
                  <a:rPr lang="el-GR" altLang="el-GR" sz="2000" dirty="0" smtClean="0">
                    <a:solidFill>
                      <a:schemeClr val="tx2"/>
                    </a:solidFill>
                  </a:rPr>
                  <a:t>.</a:t>
                </a:r>
                <a:endParaRPr lang="el-GR" altLang="el-GR" sz="2000" dirty="0">
                  <a:solidFill>
                    <a:schemeClr val="tx2"/>
                  </a:solidFill>
                </a:endParaRPr>
              </a:p>
            </p:txBody>
          </p:sp>
        </mc:Choice>
        <mc:Fallback xmlns="">
          <p:sp>
            <p:nvSpPr>
              <p:cNvPr id="5" name="TextBox 4"/>
              <p:cNvSpPr txBox="1">
                <a:spLocks noRot="1" noChangeAspect="1" noMove="1" noResize="1" noEditPoints="1" noAdjustHandles="1" noChangeArrowheads="1" noChangeShapeType="1" noTextEdit="1"/>
              </p:cNvSpPr>
              <p:nvPr/>
            </p:nvSpPr>
            <p:spPr>
              <a:xfrm>
                <a:off x="612000" y="1676400"/>
                <a:ext cx="7920000" cy="3469668"/>
              </a:xfrm>
              <a:prstGeom prst="rect">
                <a:avLst/>
              </a:prstGeom>
              <a:blipFill rotWithShape="1">
                <a:blip r:embed="rId3"/>
                <a:stretch>
                  <a:fillRect l="-769" t="-176" b="-1582"/>
                </a:stretch>
              </a:blipFill>
            </p:spPr>
            <p:txBody>
              <a:bodyPr/>
              <a:lstStyle/>
              <a:p>
                <a:r>
                  <a:rPr lang="el-GR">
                    <a:noFill/>
                  </a:rPr>
                  <a:t> </a:t>
                </a:r>
              </a:p>
            </p:txBody>
          </p:sp>
        </mc:Fallback>
      </mc:AlternateContent>
      <p:sp>
        <p:nvSpPr>
          <p:cNvPr id="10" name="TextBox 9"/>
          <p:cNvSpPr txBox="1"/>
          <p:nvPr/>
        </p:nvSpPr>
        <p:spPr>
          <a:xfrm>
            <a:off x="1049592" y="5943600"/>
            <a:ext cx="7561008" cy="646331"/>
          </a:xfrm>
          <a:prstGeom prst="rect">
            <a:avLst/>
          </a:prstGeom>
          <a:noFill/>
        </p:spPr>
        <p:txBody>
          <a:bodyPr wrap="square" rtlCol="0">
            <a:spAutoFit/>
          </a:bodyPr>
          <a:lstStyle/>
          <a:p>
            <a:r>
              <a:rPr lang="el-GR" dirty="0" smtClean="0">
                <a:solidFill>
                  <a:schemeClr val="tx2">
                    <a:lumMod val="50000"/>
                  </a:schemeClr>
                </a:solidFill>
              </a:rPr>
              <a:t>ΔΙΟΙΚΗΤΙΚΗ ΛΟΓΙΣΤΙΚΗ </a:t>
            </a:r>
            <a:endParaRPr lang="el-GR" dirty="0">
              <a:solidFill>
                <a:schemeClr val="tx2">
                  <a:lumMod val="50000"/>
                </a:schemeClr>
              </a:solidFill>
            </a:endParaRPr>
          </a:p>
          <a:p>
            <a:r>
              <a:rPr lang="el-GR" dirty="0" smtClean="0">
                <a:solidFill>
                  <a:schemeClr val="tx2">
                    <a:lumMod val="50000"/>
                  </a:schemeClr>
                </a:solidFill>
              </a:rPr>
              <a:t>Εξετάζοντας το παρελθόν και το μέλλον</a:t>
            </a:r>
            <a:endParaRPr lang="el-GR" dirty="0">
              <a:solidFill>
                <a:schemeClr val="tx2">
                  <a:lumMod val="50000"/>
                </a:schemeClr>
              </a:solidFill>
            </a:endParaRPr>
          </a:p>
        </p:txBody>
      </p:sp>
    </p:spTree>
    <p:extLst>
      <p:ext uri="{BB962C8B-B14F-4D97-AF65-F5344CB8AC3E}">
        <p14:creationId xmlns:p14="http://schemas.microsoft.com/office/powerpoint/2010/main" val="346858002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fade">
                                      <p:cBhvr>
                                        <p:cTn id="13" dur="1500"/>
                                        <p:tgtEl>
                                          <p:spTgt spid="5">
                                            <p:txEl>
                                              <p:pRg st="0" end="0"/>
                                            </p:txEl>
                                          </p:spTgt>
                                        </p:tgtEl>
                                      </p:cBhvr>
                                    </p:animEffect>
                                  </p:childTnLst>
                                </p:cTn>
                              </p:par>
                            </p:childTnLst>
                          </p:cTn>
                        </p:par>
                        <p:par>
                          <p:cTn id="14" fill="hold">
                            <p:stCondLst>
                              <p:cond delay="2500"/>
                            </p:stCondLst>
                            <p:childTnLst>
                              <p:par>
                                <p:cTn id="15" presetID="10" presetClass="entr" presetSubtype="0" fill="hold" grpId="0" nodeType="after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1500"/>
                                        <p:tgtEl>
                                          <p:spTgt spid="5">
                                            <p:txEl>
                                              <p:pRg st="1" end="1"/>
                                            </p:txEl>
                                          </p:spTgt>
                                        </p:tgtEl>
                                      </p:cBhvr>
                                    </p:animEffect>
                                  </p:childTnLst>
                                </p:cTn>
                              </p:par>
                            </p:childTnLst>
                          </p:cTn>
                        </p:par>
                        <p:par>
                          <p:cTn id="18" fill="hold">
                            <p:stCondLst>
                              <p:cond delay="4000"/>
                            </p:stCondLst>
                            <p:childTnLst>
                              <p:par>
                                <p:cTn id="19" presetID="10" presetClass="entr" presetSubtype="0" fill="hold" grpId="0" nodeType="after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500"/>
                                        <p:tgtEl>
                                          <p:spTgt spid="5">
                                            <p:txEl>
                                              <p:pRg st="2" end="2"/>
                                            </p:txEl>
                                          </p:spTgt>
                                        </p:tgtEl>
                                      </p:cBhvr>
                                    </p:animEffect>
                                  </p:childTnLst>
                                </p:cTn>
                              </p:par>
                            </p:childTnLst>
                          </p:cTn>
                        </p:par>
                        <p:par>
                          <p:cTn id="22" fill="hold">
                            <p:stCondLst>
                              <p:cond delay="5500"/>
                            </p:stCondLst>
                            <p:childTnLst>
                              <p:par>
                                <p:cTn id="23" presetID="10" presetClass="entr" presetSubtype="0" fill="hold" grpId="0" nodeType="after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Effect transition="in" filter="fade">
                                      <p:cBhvr>
                                        <p:cTn id="25" dur="1500"/>
                                        <p:tgtEl>
                                          <p:spTgt spid="5">
                                            <p:txEl>
                                              <p:pRg st="3" end="3"/>
                                            </p:txEl>
                                          </p:spTgt>
                                        </p:tgtEl>
                                      </p:cBhvr>
                                    </p:animEffect>
                                  </p:childTnLst>
                                </p:cTn>
                              </p:par>
                            </p:childTnLst>
                          </p:cTn>
                        </p:par>
                        <p:par>
                          <p:cTn id="26" fill="hold">
                            <p:stCondLst>
                              <p:cond delay="7000"/>
                            </p:stCondLst>
                            <p:childTnLst>
                              <p:par>
                                <p:cTn id="27" presetID="10" presetClass="entr" presetSubtype="0" fill="hold" grpId="0" nodeType="afterEffect">
                                  <p:stCondLst>
                                    <p:cond delay="0"/>
                                  </p:stCondLst>
                                  <p:childTnLst>
                                    <p:set>
                                      <p:cBhvr>
                                        <p:cTn id="28" dur="1" fill="hold">
                                          <p:stCondLst>
                                            <p:cond delay="0"/>
                                          </p:stCondLst>
                                        </p:cTn>
                                        <p:tgtEl>
                                          <p:spTgt spid="5">
                                            <p:txEl>
                                              <p:pRg st="4" end="4"/>
                                            </p:txEl>
                                          </p:spTgt>
                                        </p:tgtEl>
                                        <p:attrNameLst>
                                          <p:attrName>style.visibility</p:attrName>
                                        </p:attrNameLst>
                                      </p:cBhvr>
                                      <p:to>
                                        <p:strVal val="visible"/>
                                      </p:to>
                                    </p:set>
                                    <p:animEffect transition="in" filter="fade">
                                      <p:cBhvr>
                                        <p:cTn id="29" dur="1500"/>
                                        <p:tgtEl>
                                          <p:spTgt spid="5">
                                            <p:txEl>
                                              <p:pRg st="4" end="4"/>
                                            </p:txEl>
                                          </p:spTgt>
                                        </p:tgtEl>
                                      </p:cBhvr>
                                    </p:animEffect>
                                  </p:childTnLst>
                                </p:cTn>
                              </p:par>
                            </p:childTnLst>
                          </p:cTn>
                        </p:par>
                        <p:par>
                          <p:cTn id="30" fill="hold">
                            <p:stCondLst>
                              <p:cond delay="8500"/>
                            </p:stCondLst>
                            <p:childTnLst>
                              <p:par>
                                <p:cTn id="31" presetID="10" presetClass="entr" presetSubtype="0" fill="hold" grpId="0" nodeType="afterEffect">
                                  <p:stCondLst>
                                    <p:cond delay="0"/>
                                  </p:stCondLst>
                                  <p:childTnLst>
                                    <p:set>
                                      <p:cBhvr>
                                        <p:cTn id="32" dur="1" fill="hold">
                                          <p:stCondLst>
                                            <p:cond delay="0"/>
                                          </p:stCondLst>
                                        </p:cTn>
                                        <p:tgtEl>
                                          <p:spTgt spid="5">
                                            <p:txEl>
                                              <p:pRg st="5" end="5"/>
                                            </p:txEl>
                                          </p:spTgt>
                                        </p:tgtEl>
                                        <p:attrNameLst>
                                          <p:attrName>style.visibility</p:attrName>
                                        </p:attrNameLst>
                                      </p:cBhvr>
                                      <p:to>
                                        <p:strVal val="visible"/>
                                      </p:to>
                                    </p:set>
                                    <p:animEffect transition="in" filter="fade">
                                      <p:cBhvr>
                                        <p:cTn id="33" dur="1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70243"/>
            <a:ext cx="8229600" cy="769441"/>
          </a:xfrm>
        </p:spPr>
        <p:txBody>
          <a:bodyPr>
            <a:noAutofit/>
          </a:bodyPr>
          <a:lstStyle/>
          <a:p>
            <a:r>
              <a:rPr lang="el-GR" sz="3200" dirty="0" smtClean="0">
                <a:solidFill>
                  <a:srgbClr val="FF0000"/>
                </a:solidFill>
              </a:rPr>
              <a:t>Πλήρως ανταγωνιστική αγορά</a:t>
            </a:r>
            <a:endParaRPr lang="el-GR" sz="3200" dirty="0">
              <a:solidFill>
                <a:srgbClr val="FF0000"/>
              </a:solidFill>
            </a:endParaRPr>
          </a:p>
        </p:txBody>
      </p:sp>
      <p:sp>
        <p:nvSpPr>
          <p:cNvPr id="4" name="Rectangle 3"/>
          <p:cNvSpPr/>
          <p:nvPr/>
        </p:nvSpPr>
        <p:spPr>
          <a:xfrm>
            <a:off x="8610600" y="6297168"/>
            <a:ext cx="540000" cy="408432"/>
          </a:xfrm>
          <a:prstGeom prst="rect">
            <a:avLst/>
          </a:prstGeom>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smtClean="0"/>
              <a:t>22</a:t>
            </a:r>
            <a:endParaRPr lang="el-GR" sz="2400" b="1" dirty="0"/>
          </a:p>
        </p:txBody>
      </p:sp>
      <p:sp>
        <p:nvSpPr>
          <p:cNvPr id="6" name="Rectangle 28"/>
          <p:cNvSpPr/>
          <p:nvPr/>
        </p:nvSpPr>
        <p:spPr>
          <a:xfrm>
            <a:off x="0" y="6297168"/>
            <a:ext cx="1080000" cy="408432"/>
          </a:xfrm>
          <a:prstGeom prst="rect">
            <a:avLst/>
          </a:prstGeom>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l-GR" b="1" dirty="0" smtClean="0"/>
              <a:t>Εισαγωγή</a:t>
            </a:r>
            <a:endParaRPr lang="el-GR" b="1" dirty="0"/>
          </a:p>
        </p:txBody>
      </p:sp>
      <p:cxnSp>
        <p:nvCxnSpPr>
          <p:cNvPr id="9" name="Ευθεία γραμμή σύνδεσης 8"/>
          <p:cNvCxnSpPr/>
          <p:nvPr/>
        </p:nvCxnSpPr>
        <p:spPr>
          <a:xfrm>
            <a:off x="1154400" y="6248400"/>
            <a:ext cx="7380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612000" y="1676400"/>
            <a:ext cx="7920000" cy="4325543"/>
          </a:xfrm>
          <a:prstGeom prst="rect">
            <a:avLst/>
          </a:prstGeom>
          <a:noFill/>
        </p:spPr>
        <p:txBody>
          <a:bodyPr wrap="square" rtlCol="0">
            <a:spAutoFit/>
          </a:bodyPr>
          <a:lstStyle/>
          <a:p>
            <a:pPr>
              <a:lnSpc>
                <a:spcPct val="114000"/>
              </a:lnSpc>
              <a:spcBef>
                <a:spcPts val="600"/>
              </a:spcBef>
            </a:pPr>
            <a:r>
              <a:rPr lang="el-GR" altLang="el-GR" sz="2600" dirty="0">
                <a:solidFill>
                  <a:schemeClr val="tx2"/>
                </a:solidFill>
              </a:rPr>
              <a:t>Σε </a:t>
            </a:r>
            <a:r>
              <a:rPr lang="el-GR" altLang="el-GR" sz="2600" dirty="0" smtClean="0">
                <a:solidFill>
                  <a:schemeClr val="tx2"/>
                </a:solidFill>
              </a:rPr>
              <a:t>μια </a:t>
            </a:r>
            <a:r>
              <a:rPr lang="el-GR" altLang="el-GR" sz="2600" dirty="0">
                <a:solidFill>
                  <a:schemeClr val="tx2"/>
                </a:solidFill>
              </a:rPr>
              <a:t>πλήρως ανταγωνιστική αγορά η τιμή των αγαθών θεωρείται δεδομένη, πράγμα που σημαίνει ότι </a:t>
            </a:r>
            <a:r>
              <a:rPr lang="el-GR" altLang="el-GR" sz="2600" dirty="0" smtClean="0">
                <a:solidFill>
                  <a:schemeClr val="tx2"/>
                </a:solidFill>
              </a:rPr>
              <a:t>μια </a:t>
            </a:r>
            <a:r>
              <a:rPr lang="el-GR" altLang="el-GR" sz="2600" dirty="0">
                <a:solidFill>
                  <a:schemeClr val="tx2"/>
                </a:solidFill>
              </a:rPr>
              <a:t>επιχείρηση δεν μπορεί να επηρεάσει με τις ενέργειές της την τιμή πώλησης.  Δεν μπορεί δηλ. να μειώσει την τιμή πουλώντας περισσότερα ή να αυξήσει την τιμή πουλώντας λιγότερα.</a:t>
            </a:r>
          </a:p>
          <a:p>
            <a:pPr>
              <a:lnSpc>
                <a:spcPct val="114000"/>
              </a:lnSpc>
              <a:spcBef>
                <a:spcPts val="600"/>
              </a:spcBef>
            </a:pPr>
            <a:r>
              <a:rPr lang="el-GR" altLang="el-GR" sz="2600" dirty="0">
                <a:solidFill>
                  <a:schemeClr val="tx2"/>
                </a:solidFill>
              </a:rPr>
              <a:t>Έτσι, το οριακό της έσοδο είναι ίσο με την τιμή </a:t>
            </a:r>
            <a:r>
              <a:rPr lang="el-GR" altLang="el-GR" sz="2600" dirty="0" smtClean="0">
                <a:solidFill>
                  <a:schemeClr val="tx2"/>
                </a:solidFill>
              </a:rPr>
              <a:t>της </a:t>
            </a:r>
            <a:r>
              <a:rPr lang="el-GR" altLang="el-GR" sz="2600" dirty="0">
                <a:solidFill>
                  <a:schemeClr val="tx2"/>
                </a:solidFill>
              </a:rPr>
              <a:t>αγοράς</a:t>
            </a:r>
          </a:p>
          <a:p>
            <a:pPr algn="ctr">
              <a:lnSpc>
                <a:spcPct val="114000"/>
              </a:lnSpc>
              <a:spcBef>
                <a:spcPts val="600"/>
              </a:spcBef>
            </a:pPr>
            <a:r>
              <a:rPr lang="en-US" altLang="el-GR" sz="2600" spc="100" dirty="0">
                <a:solidFill>
                  <a:schemeClr val="tx2"/>
                </a:solidFill>
              </a:rPr>
              <a:t>MR  =  P</a:t>
            </a:r>
            <a:endParaRPr lang="el-GR" altLang="el-GR" sz="2600" spc="100" dirty="0">
              <a:solidFill>
                <a:schemeClr val="tx2"/>
              </a:solidFill>
            </a:endParaRPr>
          </a:p>
        </p:txBody>
      </p:sp>
      <p:sp>
        <p:nvSpPr>
          <p:cNvPr id="10" name="TextBox 9"/>
          <p:cNvSpPr txBox="1"/>
          <p:nvPr/>
        </p:nvSpPr>
        <p:spPr>
          <a:xfrm>
            <a:off x="1049592" y="5943600"/>
            <a:ext cx="7561008" cy="646331"/>
          </a:xfrm>
          <a:prstGeom prst="rect">
            <a:avLst/>
          </a:prstGeom>
          <a:noFill/>
        </p:spPr>
        <p:txBody>
          <a:bodyPr wrap="square" rtlCol="0">
            <a:spAutoFit/>
          </a:bodyPr>
          <a:lstStyle/>
          <a:p>
            <a:r>
              <a:rPr lang="el-GR" dirty="0" smtClean="0">
                <a:solidFill>
                  <a:schemeClr val="tx2">
                    <a:lumMod val="50000"/>
                  </a:schemeClr>
                </a:solidFill>
              </a:rPr>
              <a:t>ΔΙΟΙΚΗΤΙΚΗ ΛΟΓΙΣΤΙΚΗ </a:t>
            </a:r>
            <a:endParaRPr lang="el-GR" dirty="0">
              <a:solidFill>
                <a:schemeClr val="tx2">
                  <a:lumMod val="50000"/>
                </a:schemeClr>
              </a:solidFill>
            </a:endParaRPr>
          </a:p>
          <a:p>
            <a:r>
              <a:rPr lang="el-GR" dirty="0" smtClean="0">
                <a:solidFill>
                  <a:schemeClr val="tx2">
                    <a:lumMod val="50000"/>
                  </a:schemeClr>
                </a:solidFill>
              </a:rPr>
              <a:t>Εξετάζοντας το παρελθόν και το μέλλον</a:t>
            </a:r>
            <a:endParaRPr lang="el-GR" dirty="0">
              <a:solidFill>
                <a:schemeClr val="tx2">
                  <a:lumMod val="50000"/>
                </a:schemeClr>
              </a:solidFill>
            </a:endParaRPr>
          </a:p>
        </p:txBody>
      </p:sp>
    </p:spTree>
    <p:extLst>
      <p:ext uri="{BB962C8B-B14F-4D97-AF65-F5344CB8AC3E}">
        <p14:creationId xmlns:p14="http://schemas.microsoft.com/office/powerpoint/2010/main" val="227639470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70243"/>
            <a:ext cx="8229600" cy="769441"/>
          </a:xfrm>
        </p:spPr>
        <p:txBody>
          <a:bodyPr>
            <a:noAutofit/>
          </a:bodyPr>
          <a:lstStyle/>
          <a:p>
            <a:r>
              <a:rPr lang="el-GR" sz="3200" dirty="0" smtClean="0">
                <a:solidFill>
                  <a:srgbClr val="FF0000"/>
                </a:solidFill>
              </a:rPr>
              <a:t>Άριστο επίπεδο παραγωγής</a:t>
            </a:r>
            <a:endParaRPr lang="el-GR" sz="3200" dirty="0">
              <a:solidFill>
                <a:srgbClr val="FF0000"/>
              </a:solidFill>
            </a:endParaRPr>
          </a:p>
        </p:txBody>
      </p:sp>
      <p:sp>
        <p:nvSpPr>
          <p:cNvPr id="4" name="Rectangle 3"/>
          <p:cNvSpPr/>
          <p:nvPr/>
        </p:nvSpPr>
        <p:spPr>
          <a:xfrm>
            <a:off x="8610600" y="6297168"/>
            <a:ext cx="540000" cy="408432"/>
          </a:xfrm>
          <a:prstGeom prst="rect">
            <a:avLst/>
          </a:prstGeom>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400" b="1" dirty="0" smtClean="0"/>
              <a:t>2</a:t>
            </a:r>
            <a:r>
              <a:rPr lang="el-GR" sz="2400" b="1" dirty="0"/>
              <a:t>3</a:t>
            </a:r>
          </a:p>
        </p:txBody>
      </p:sp>
      <p:sp>
        <p:nvSpPr>
          <p:cNvPr id="6" name="Rectangle 28"/>
          <p:cNvSpPr/>
          <p:nvPr/>
        </p:nvSpPr>
        <p:spPr>
          <a:xfrm>
            <a:off x="0" y="6297168"/>
            <a:ext cx="1080000" cy="408432"/>
          </a:xfrm>
          <a:prstGeom prst="rect">
            <a:avLst/>
          </a:prstGeom>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l-GR" b="1" dirty="0" smtClean="0"/>
              <a:t>Εισαγωγή</a:t>
            </a:r>
            <a:endParaRPr lang="el-GR" b="1" dirty="0"/>
          </a:p>
        </p:txBody>
      </p:sp>
      <p:cxnSp>
        <p:nvCxnSpPr>
          <p:cNvPr id="9" name="Ευθεία γραμμή σύνδεσης 8"/>
          <p:cNvCxnSpPr/>
          <p:nvPr/>
        </p:nvCxnSpPr>
        <p:spPr>
          <a:xfrm>
            <a:off x="1154400" y="6248400"/>
            <a:ext cx="7380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612000" y="1676400"/>
            <a:ext cx="7920000" cy="4093428"/>
          </a:xfrm>
          <a:prstGeom prst="rect">
            <a:avLst/>
          </a:prstGeom>
          <a:noFill/>
        </p:spPr>
        <p:txBody>
          <a:bodyPr wrap="square" rtlCol="0">
            <a:spAutoFit/>
          </a:bodyPr>
          <a:lstStyle/>
          <a:p>
            <a:pPr>
              <a:lnSpc>
                <a:spcPct val="125000"/>
              </a:lnSpc>
              <a:spcBef>
                <a:spcPts val="600"/>
              </a:spcBef>
            </a:pPr>
            <a:r>
              <a:rPr lang="el-GR" altLang="el-GR" sz="2800" dirty="0">
                <a:solidFill>
                  <a:schemeClr val="tx2"/>
                </a:solidFill>
              </a:rPr>
              <a:t>Σε συνθήκες πλήρους ανταγωνισμού, το άριστο επίπεδο παραγωγής είναι εκείνο στο οποίο η τιμή πώλησης είναι ίση με το οριακό κόστος </a:t>
            </a:r>
            <a:r>
              <a:rPr lang="el-GR" altLang="el-GR" sz="2800" dirty="0" smtClean="0">
                <a:solidFill>
                  <a:schemeClr val="tx2"/>
                </a:solidFill>
              </a:rPr>
              <a:t>της </a:t>
            </a:r>
            <a:r>
              <a:rPr lang="el-GR" altLang="el-GR" sz="2800" dirty="0">
                <a:solidFill>
                  <a:schemeClr val="tx2"/>
                </a:solidFill>
              </a:rPr>
              <a:t>τελευταίας μονάδας παραγωγής</a:t>
            </a:r>
          </a:p>
          <a:p>
            <a:pPr algn="ctr">
              <a:lnSpc>
                <a:spcPct val="125000"/>
              </a:lnSpc>
              <a:spcBef>
                <a:spcPts val="600"/>
              </a:spcBef>
            </a:pPr>
            <a:r>
              <a:rPr lang="en-US" altLang="el-GR" sz="2800" spc="100" dirty="0">
                <a:solidFill>
                  <a:schemeClr val="tx2"/>
                </a:solidFill>
              </a:rPr>
              <a:t>P = MC</a:t>
            </a:r>
          </a:p>
          <a:p>
            <a:pPr>
              <a:lnSpc>
                <a:spcPct val="125000"/>
              </a:lnSpc>
              <a:spcBef>
                <a:spcPts val="600"/>
              </a:spcBef>
            </a:pPr>
            <a:r>
              <a:rPr lang="el-GR" altLang="el-GR" sz="2800" dirty="0">
                <a:solidFill>
                  <a:schemeClr val="tx2"/>
                </a:solidFill>
              </a:rPr>
              <a:t>Έτσι, επειδή σε συνθήκες πλήρους ανταγωνισμού </a:t>
            </a:r>
            <a:endParaRPr lang="en-US" altLang="el-GR" sz="2800" dirty="0">
              <a:solidFill>
                <a:schemeClr val="tx2"/>
              </a:solidFill>
            </a:endParaRPr>
          </a:p>
          <a:p>
            <a:pPr algn="ctr">
              <a:lnSpc>
                <a:spcPct val="125000"/>
              </a:lnSpc>
              <a:spcBef>
                <a:spcPts val="600"/>
              </a:spcBef>
            </a:pPr>
            <a:r>
              <a:rPr lang="en-US" altLang="el-GR" sz="2800" spc="100" dirty="0">
                <a:solidFill>
                  <a:schemeClr val="tx2"/>
                </a:solidFill>
              </a:rPr>
              <a:t>MR = P                 MR = MC</a:t>
            </a:r>
            <a:endParaRPr lang="el-GR" altLang="el-GR" sz="2800" spc="100" dirty="0">
              <a:solidFill>
                <a:schemeClr val="tx2"/>
              </a:solidFill>
            </a:endParaRPr>
          </a:p>
        </p:txBody>
      </p:sp>
      <p:sp>
        <p:nvSpPr>
          <p:cNvPr id="2" name="Δεξιό βέλος 1"/>
          <p:cNvSpPr/>
          <p:nvPr/>
        </p:nvSpPr>
        <p:spPr>
          <a:xfrm>
            <a:off x="3962400" y="5398425"/>
            <a:ext cx="1008000" cy="144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TextBox 9"/>
          <p:cNvSpPr txBox="1"/>
          <p:nvPr/>
        </p:nvSpPr>
        <p:spPr>
          <a:xfrm>
            <a:off x="1049592" y="5943600"/>
            <a:ext cx="7561008" cy="646331"/>
          </a:xfrm>
          <a:prstGeom prst="rect">
            <a:avLst/>
          </a:prstGeom>
          <a:noFill/>
        </p:spPr>
        <p:txBody>
          <a:bodyPr wrap="square" rtlCol="0">
            <a:spAutoFit/>
          </a:bodyPr>
          <a:lstStyle/>
          <a:p>
            <a:r>
              <a:rPr lang="el-GR" dirty="0" smtClean="0">
                <a:solidFill>
                  <a:schemeClr val="tx2">
                    <a:lumMod val="50000"/>
                  </a:schemeClr>
                </a:solidFill>
              </a:rPr>
              <a:t>ΔΙΟΙΚΗΤΙΚΗ ΛΟΓΙΣΤΙΚΗ </a:t>
            </a:r>
            <a:endParaRPr lang="el-GR" dirty="0">
              <a:solidFill>
                <a:schemeClr val="tx2">
                  <a:lumMod val="50000"/>
                </a:schemeClr>
              </a:solidFill>
            </a:endParaRPr>
          </a:p>
          <a:p>
            <a:r>
              <a:rPr lang="el-GR" dirty="0" smtClean="0">
                <a:solidFill>
                  <a:schemeClr val="tx2">
                    <a:lumMod val="50000"/>
                  </a:schemeClr>
                </a:solidFill>
              </a:rPr>
              <a:t>Εξετάζοντας το παρελθόν και το μέλλον</a:t>
            </a:r>
            <a:endParaRPr lang="el-GR" dirty="0">
              <a:solidFill>
                <a:schemeClr val="tx2">
                  <a:lumMod val="50000"/>
                </a:schemeClr>
              </a:solidFill>
            </a:endParaRPr>
          </a:p>
        </p:txBody>
      </p:sp>
    </p:spTree>
    <p:extLst>
      <p:ext uri="{BB962C8B-B14F-4D97-AF65-F5344CB8AC3E}">
        <p14:creationId xmlns:p14="http://schemas.microsoft.com/office/powerpoint/2010/main" val="339346124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70243"/>
            <a:ext cx="8229600" cy="769441"/>
          </a:xfrm>
        </p:spPr>
        <p:txBody>
          <a:bodyPr>
            <a:noAutofit/>
          </a:bodyPr>
          <a:lstStyle/>
          <a:p>
            <a:r>
              <a:rPr lang="el-GR" sz="3200" dirty="0" smtClean="0">
                <a:solidFill>
                  <a:srgbClr val="FF0000"/>
                </a:solidFill>
              </a:rPr>
              <a:t>Πλήρως ανταγωνιστική αγορά </a:t>
            </a:r>
            <a:r>
              <a:rPr lang="el-GR" sz="2400" dirty="0" smtClean="0">
                <a:solidFill>
                  <a:srgbClr val="FF0000"/>
                </a:solidFill>
              </a:rPr>
              <a:t>(συνέχεια)</a:t>
            </a:r>
            <a:endParaRPr lang="el-GR" sz="2400" dirty="0">
              <a:solidFill>
                <a:srgbClr val="FF0000"/>
              </a:solidFill>
            </a:endParaRPr>
          </a:p>
        </p:txBody>
      </p:sp>
      <p:sp>
        <p:nvSpPr>
          <p:cNvPr id="4" name="Rectangle 3"/>
          <p:cNvSpPr/>
          <p:nvPr/>
        </p:nvSpPr>
        <p:spPr>
          <a:xfrm>
            <a:off x="8610600" y="6297168"/>
            <a:ext cx="540000" cy="408432"/>
          </a:xfrm>
          <a:prstGeom prst="rect">
            <a:avLst/>
          </a:prstGeom>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400" b="1" dirty="0" smtClean="0"/>
              <a:t>2</a:t>
            </a:r>
            <a:r>
              <a:rPr lang="el-GR" sz="2400" b="1" dirty="0"/>
              <a:t>4</a:t>
            </a:r>
          </a:p>
        </p:txBody>
      </p:sp>
      <p:sp>
        <p:nvSpPr>
          <p:cNvPr id="6" name="Rectangle 28"/>
          <p:cNvSpPr/>
          <p:nvPr/>
        </p:nvSpPr>
        <p:spPr>
          <a:xfrm>
            <a:off x="0" y="6297168"/>
            <a:ext cx="1080000" cy="408432"/>
          </a:xfrm>
          <a:prstGeom prst="rect">
            <a:avLst/>
          </a:prstGeom>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l-GR" b="1" dirty="0" smtClean="0"/>
              <a:t>Εισαγωγή</a:t>
            </a:r>
            <a:endParaRPr lang="el-GR" b="1" dirty="0"/>
          </a:p>
        </p:txBody>
      </p:sp>
      <p:cxnSp>
        <p:nvCxnSpPr>
          <p:cNvPr id="9" name="Ευθεία γραμμή σύνδεσης 8"/>
          <p:cNvCxnSpPr/>
          <p:nvPr/>
        </p:nvCxnSpPr>
        <p:spPr>
          <a:xfrm>
            <a:off x="1154400" y="6248400"/>
            <a:ext cx="7380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049592" y="5943600"/>
            <a:ext cx="7561008" cy="646331"/>
          </a:xfrm>
          <a:prstGeom prst="rect">
            <a:avLst/>
          </a:prstGeom>
          <a:noFill/>
        </p:spPr>
        <p:txBody>
          <a:bodyPr wrap="square" rtlCol="0">
            <a:spAutoFit/>
          </a:bodyPr>
          <a:lstStyle/>
          <a:p>
            <a:r>
              <a:rPr lang="el-GR" dirty="0" smtClean="0">
                <a:solidFill>
                  <a:schemeClr val="tx2">
                    <a:lumMod val="50000"/>
                  </a:schemeClr>
                </a:solidFill>
              </a:rPr>
              <a:t>ΔΙΟΙΚΗΤΙΚΗ ΛΟΓΙΣΤΙΚΗ </a:t>
            </a:r>
            <a:endParaRPr lang="el-GR" dirty="0">
              <a:solidFill>
                <a:schemeClr val="tx2">
                  <a:lumMod val="50000"/>
                </a:schemeClr>
              </a:solidFill>
            </a:endParaRPr>
          </a:p>
          <a:p>
            <a:r>
              <a:rPr lang="el-GR" dirty="0" smtClean="0">
                <a:solidFill>
                  <a:schemeClr val="tx2">
                    <a:lumMod val="50000"/>
                  </a:schemeClr>
                </a:solidFill>
              </a:rPr>
              <a:t>Εξετάζοντας το παρελθόν και το μέλλον</a:t>
            </a:r>
            <a:endParaRPr lang="el-GR" dirty="0">
              <a:solidFill>
                <a:schemeClr val="tx2">
                  <a:lumMod val="50000"/>
                </a:schemeClr>
              </a:solidFill>
            </a:endParaRPr>
          </a:p>
        </p:txBody>
      </p:sp>
      <p:graphicFrame>
        <p:nvGraphicFramePr>
          <p:cNvPr id="8" name="Γράφημα 7"/>
          <p:cNvGraphicFramePr>
            <a:graphicFrameLocks noChangeAspect="1"/>
          </p:cNvGraphicFramePr>
          <p:nvPr>
            <p:extLst>
              <p:ext uri="{D42A27DB-BD31-4B8C-83A1-F6EECF244321}">
                <p14:modId xmlns:p14="http://schemas.microsoft.com/office/powerpoint/2010/main" val="1958601179"/>
              </p:ext>
            </p:extLst>
          </p:nvPr>
        </p:nvGraphicFramePr>
        <p:xfrm>
          <a:off x="1213247" y="1250156"/>
          <a:ext cx="6717506" cy="435768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7375536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3" presetClass="entr" presetSubtype="16" fill="hold" grpId="0" nodeType="after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2000" fill="hold"/>
                                        <p:tgtEl>
                                          <p:spTgt spid="8"/>
                                        </p:tgtEl>
                                        <p:attrNameLst>
                                          <p:attrName>ppt_w</p:attrName>
                                        </p:attrNameLst>
                                      </p:cBhvr>
                                      <p:tavLst>
                                        <p:tav tm="0">
                                          <p:val>
                                            <p:fltVal val="0"/>
                                          </p:val>
                                        </p:tav>
                                        <p:tav tm="100000">
                                          <p:val>
                                            <p:strVal val="#ppt_w"/>
                                          </p:val>
                                        </p:tav>
                                      </p:tavLst>
                                    </p:anim>
                                    <p:anim calcmode="lin" valueType="num">
                                      <p:cBhvr>
                                        <p:cTn id="14" dur="2000" fill="hold"/>
                                        <p:tgtEl>
                                          <p:spTgt spid="8"/>
                                        </p:tgtEl>
                                        <p:attrNameLst>
                                          <p:attrName>ppt_h</p:attrName>
                                        </p:attrNameLst>
                                      </p:cBhvr>
                                      <p:tavLst>
                                        <p:tav tm="0">
                                          <p:val>
                                            <p:fltVal val="0"/>
                                          </p:val>
                                        </p:tav>
                                        <p:tav tm="100000">
                                          <p:val>
                                            <p:strVal val="#ppt_h"/>
                                          </p:val>
                                        </p:tav>
                                      </p:tavLst>
                                    </p:anim>
                                    <p:animEffect transition="in" filter="fade">
                                      <p:cBhvr>
                                        <p:cTn id="15"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Graphic spid="8" grpId="0">
        <p:bldAsOne/>
      </p:bldGraphic>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70243"/>
            <a:ext cx="8229600" cy="769441"/>
          </a:xfrm>
        </p:spPr>
        <p:txBody>
          <a:bodyPr>
            <a:noAutofit/>
          </a:bodyPr>
          <a:lstStyle/>
          <a:p>
            <a:r>
              <a:rPr lang="el-GR" sz="3000" dirty="0" smtClean="0">
                <a:solidFill>
                  <a:srgbClr val="FF0000"/>
                </a:solidFill>
              </a:rPr>
              <a:t>Βασικός κανόνας λειτουργίας μιας επιχείρησης</a:t>
            </a:r>
            <a:endParaRPr lang="el-GR" sz="3000" dirty="0">
              <a:solidFill>
                <a:srgbClr val="FF0000"/>
              </a:solidFill>
            </a:endParaRPr>
          </a:p>
        </p:txBody>
      </p:sp>
      <p:sp>
        <p:nvSpPr>
          <p:cNvPr id="4" name="Rectangle 3"/>
          <p:cNvSpPr/>
          <p:nvPr/>
        </p:nvSpPr>
        <p:spPr>
          <a:xfrm>
            <a:off x="8610600" y="6297168"/>
            <a:ext cx="540000" cy="408432"/>
          </a:xfrm>
          <a:prstGeom prst="rect">
            <a:avLst/>
          </a:prstGeom>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400" b="1" dirty="0" smtClean="0"/>
              <a:t>2</a:t>
            </a:r>
            <a:r>
              <a:rPr lang="en-GB" sz="2400" b="1" dirty="0" smtClean="0"/>
              <a:t>5</a:t>
            </a:r>
            <a:endParaRPr lang="el-GR" sz="2400" b="1" dirty="0"/>
          </a:p>
        </p:txBody>
      </p:sp>
      <p:sp>
        <p:nvSpPr>
          <p:cNvPr id="6" name="Rectangle 28"/>
          <p:cNvSpPr/>
          <p:nvPr/>
        </p:nvSpPr>
        <p:spPr>
          <a:xfrm>
            <a:off x="0" y="6297168"/>
            <a:ext cx="1080000" cy="408432"/>
          </a:xfrm>
          <a:prstGeom prst="rect">
            <a:avLst/>
          </a:prstGeom>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l-GR" b="1" dirty="0" smtClean="0"/>
              <a:t>Εισαγωγή</a:t>
            </a:r>
            <a:endParaRPr lang="el-GR" b="1" dirty="0"/>
          </a:p>
        </p:txBody>
      </p:sp>
      <p:cxnSp>
        <p:nvCxnSpPr>
          <p:cNvPr id="9" name="Ευθεία γραμμή σύνδεσης 8"/>
          <p:cNvCxnSpPr/>
          <p:nvPr/>
        </p:nvCxnSpPr>
        <p:spPr>
          <a:xfrm>
            <a:off x="1154400" y="6248400"/>
            <a:ext cx="7380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612000" y="1676400"/>
            <a:ext cx="7920000" cy="2677656"/>
          </a:xfrm>
          <a:prstGeom prst="rect">
            <a:avLst/>
          </a:prstGeom>
          <a:noFill/>
        </p:spPr>
        <p:txBody>
          <a:bodyPr wrap="square" rtlCol="0">
            <a:spAutoFit/>
          </a:bodyPr>
          <a:lstStyle/>
          <a:p>
            <a:pPr indent="-273050">
              <a:lnSpc>
                <a:spcPct val="150000"/>
              </a:lnSpc>
            </a:pPr>
            <a:r>
              <a:rPr lang="el-GR" altLang="el-GR" sz="2800" dirty="0" smtClean="0">
                <a:solidFill>
                  <a:schemeClr val="tx2"/>
                </a:solidFill>
              </a:rPr>
              <a:t>Μια </a:t>
            </a:r>
            <a:r>
              <a:rPr lang="el-GR" altLang="el-GR" sz="2800" dirty="0">
                <a:solidFill>
                  <a:schemeClr val="tx2"/>
                </a:solidFill>
              </a:rPr>
              <a:t>επιχείρηση πρέπει να διακόψει τη λειτουργία της αν δεν είναι σε θέση να καλύψει τα μέσα μεταβλητά της έξοδα στο βέλτιστο επίπεδο </a:t>
            </a:r>
            <a:r>
              <a:rPr lang="el-GR" altLang="el-GR" sz="2800" dirty="0" smtClean="0">
                <a:solidFill>
                  <a:schemeClr val="tx2"/>
                </a:solidFill>
              </a:rPr>
              <a:t>παραγωγής.</a:t>
            </a:r>
            <a:endParaRPr lang="el-GR" altLang="el-GR" sz="2800" dirty="0">
              <a:solidFill>
                <a:schemeClr val="tx2"/>
              </a:solidFill>
            </a:endParaRPr>
          </a:p>
        </p:txBody>
      </p:sp>
      <p:sp>
        <p:nvSpPr>
          <p:cNvPr id="10" name="TextBox 9"/>
          <p:cNvSpPr txBox="1"/>
          <p:nvPr/>
        </p:nvSpPr>
        <p:spPr>
          <a:xfrm>
            <a:off x="1049592" y="5943600"/>
            <a:ext cx="7561008" cy="646331"/>
          </a:xfrm>
          <a:prstGeom prst="rect">
            <a:avLst/>
          </a:prstGeom>
          <a:noFill/>
        </p:spPr>
        <p:txBody>
          <a:bodyPr wrap="square" rtlCol="0">
            <a:spAutoFit/>
          </a:bodyPr>
          <a:lstStyle/>
          <a:p>
            <a:r>
              <a:rPr lang="el-GR" dirty="0" smtClean="0">
                <a:solidFill>
                  <a:schemeClr val="tx2">
                    <a:lumMod val="50000"/>
                  </a:schemeClr>
                </a:solidFill>
              </a:rPr>
              <a:t>ΔΙΟΙΚΗΤΙΚΗ ΛΟΓΙΣΤΙΚΗ </a:t>
            </a:r>
            <a:endParaRPr lang="el-GR" dirty="0">
              <a:solidFill>
                <a:schemeClr val="tx2">
                  <a:lumMod val="50000"/>
                </a:schemeClr>
              </a:solidFill>
            </a:endParaRPr>
          </a:p>
          <a:p>
            <a:r>
              <a:rPr lang="el-GR" dirty="0" smtClean="0">
                <a:solidFill>
                  <a:schemeClr val="tx2">
                    <a:lumMod val="50000"/>
                  </a:schemeClr>
                </a:solidFill>
              </a:rPr>
              <a:t>Εξετάζοντας το παρελθόν και το μέλλον</a:t>
            </a:r>
            <a:endParaRPr lang="el-GR" dirty="0">
              <a:solidFill>
                <a:schemeClr val="tx2">
                  <a:lumMod val="50000"/>
                </a:schemeClr>
              </a:solidFill>
            </a:endParaRPr>
          </a:p>
        </p:txBody>
      </p:sp>
    </p:spTree>
    <p:extLst>
      <p:ext uri="{BB962C8B-B14F-4D97-AF65-F5344CB8AC3E}">
        <p14:creationId xmlns:p14="http://schemas.microsoft.com/office/powerpoint/2010/main" val="287697647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70243"/>
            <a:ext cx="8229600" cy="769441"/>
          </a:xfrm>
        </p:spPr>
        <p:txBody>
          <a:bodyPr>
            <a:noAutofit/>
          </a:bodyPr>
          <a:lstStyle/>
          <a:p>
            <a:r>
              <a:rPr lang="el-GR" sz="3000" dirty="0" smtClean="0">
                <a:solidFill>
                  <a:srgbClr val="FF0000"/>
                </a:solidFill>
              </a:rPr>
              <a:t>Το νεκρό σημείο του κύκλου εργασιών</a:t>
            </a:r>
            <a:br>
              <a:rPr lang="el-GR" sz="3000" dirty="0" smtClean="0">
                <a:solidFill>
                  <a:srgbClr val="FF0000"/>
                </a:solidFill>
              </a:rPr>
            </a:br>
            <a:r>
              <a:rPr lang="el-GR" sz="3000" dirty="0" smtClean="0">
                <a:solidFill>
                  <a:srgbClr val="FF0000"/>
                </a:solidFill>
              </a:rPr>
              <a:t>(</a:t>
            </a:r>
            <a:r>
              <a:rPr lang="en-GB" sz="3000" dirty="0" smtClean="0">
                <a:solidFill>
                  <a:srgbClr val="FF0000"/>
                </a:solidFill>
              </a:rPr>
              <a:t>Break-even point – BEP) </a:t>
            </a:r>
            <a:endParaRPr lang="el-GR" sz="3000" dirty="0">
              <a:solidFill>
                <a:srgbClr val="FF0000"/>
              </a:solidFill>
            </a:endParaRPr>
          </a:p>
        </p:txBody>
      </p:sp>
      <p:sp>
        <p:nvSpPr>
          <p:cNvPr id="4" name="Rectangle 3"/>
          <p:cNvSpPr/>
          <p:nvPr/>
        </p:nvSpPr>
        <p:spPr>
          <a:xfrm>
            <a:off x="8610600" y="6297168"/>
            <a:ext cx="540000" cy="408432"/>
          </a:xfrm>
          <a:prstGeom prst="rect">
            <a:avLst/>
          </a:prstGeom>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400" b="1" dirty="0" smtClean="0"/>
              <a:t>2</a:t>
            </a:r>
            <a:r>
              <a:rPr lang="en-GB" sz="2400" b="1" dirty="0" smtClean="0"/>
              <a:t>6</a:t>
            </a:r>
            <a:endParaRPr lang="el-GR" sz="2400" b="1" dirty="0"/>
          </a:p>
        </p:txBody>
      </p:sp>
      <p:sp>
        <p:nvSpPr>
          <p:cNvPr id="6" name="Rectangle 28"/>
          <p:cNvSpPr/>
          <p:nvPr/>
        </p:nvSpPr>
        <p:spPr>
          <a:xfrm>
            <a:off x="0" y="6297168"/>
            <a:ext cx="1080000" cy="408432"/>
          </a:xfrm>
          <a:prstGeom prst="rect">
            <a:avLst/>
          </a:prstGeom>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l-GR" b="1" dirty="0" smtClean="0"/>
              <a:t>Εισαγωγή</a:t>
            </a:r>
            <a:endParaRPr lang="el-GR" b="1" dirty="0"/>
          </a:p>
        </p:txBody>
      </p:sp>
      <p:cxnSp>
        <p:nvCxnSpPr>
          <p:cNvPr id="9" name="Ευθεία γραμμή σύνδεσης 8"/>
          <p:cNvCxnSpPr/>
          <p:nvPr/>
        </p:nvCxnSpPr>
        <p:spPr>
          <a:xfrm>
            <a:off x="1154400" y="6248400"/>
            <a:ext cx="7380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612000" y="1676400"/>
            <a:ext cx="7920000" cy="3970318"/>
          </a:xfrm>
          <a:prstGeom prst="rect">
            <a:avLst/>
          </a:prstGeom>
          <a:noFill/>
        </p:spPr>
        <p:txBody>
          <a:bodyPr wrap="square" rtlCol="0">
            <a:spAutoFit/>
          </a:bodyPr>
          <a:lstStyle/>
          <a:p>
            <a:pPr indent="-273050">
              <a:lnSpc>
                <a:spcPct val="150000"/>
              </a:lnSpc>
            </a:pPr>
            <a:r>
              <a:rPr lang="el-GR" altLang="el-GR" sz="2800" dirty="0" smtClean="0">
                <a:solidFill>
                  <a:schemeClr val="tx2"/>
                </a:solidFill>
              </a:rPr>
              <a:t>Αφού</a:t>
            </a:r>
            <a:r>
              <a:rPr lang="en-GB" altLang="el-GR" sz="2800" dirty="0" smtClean="0">
                <a:solidFill>
                  <a:schemeClr val="tx2"/>
                </a:solidFill>
              </a:rPr>
              <a:t> </a:t>
            </a:r>
            <a:r>
              <a:rPr lang="el-GR" altLang="el-GR" sz="2800" dirty="0" smtClean="0">
                <a:solidFill>
                  <a:schemeClr val="tx2"/>
                </a:solidFill>
              </a:rPr>
              <a:t>μια επιχείρηση μπορεί να συνεχίσει τη λειτουργία της, αρκεί να καλύπτει τα μέσα μεταβλητά της έξοδα, γεννάται το ερώτημα:</a:t>
            </a:r>
          </a:p>
          <a:p>
            <a:pPr indent="-273050">
              <a:lnSpc>
                <a:spcPct val="150000"/>
              </a:lnSpc>
            </a:pPr>
            <a:r>
              <a:rPr lang="el-GR" altLang="el-GR" sz="2800" dirty="0" smtClean="0">
                <a:solidFill>
                  <a:schemeClr val="tx2"/>
                </a:solidFill>
              </a:rPr>
              <a:t>Σε ποιο επίπεδο πωλήσεων η επιχείρηση καλύπτει και το σύνολο των σταθερών της εξόδων (παραγωγής και μη);</a:t>
            </a:r>
            <a:endParaRPr lang="el-GR" altLang="el-GR" sz="2800" dirty="0">
              <a:solidFill>
                <a:schemeClr val="tx2"/>
              </a:solidFill>
            </a:endParaRPr>
          </a:p>
        </p:txBody>
      </p:sp>
      <p:sp>
        <p:nvSpPr>
          <p:cNvPr id="10" name="TextBox 9"/>
          <p:cNvSpPr txBox="1"/>
          <p:nvPr/>
        </p:nvSpPr>
        <p:spPr>
          <a:xfrm>
            <a:off x="1049592" y="5943600"/>
            <a:ext cx="7561008" cy="646331"/>
          </a:xfrm>
          <a:prstGeom prst="rect">
            <a:avLst/>
          </a:prstGeom>
          <a:noFill/>
        </p:spPr>
        <p:txBody>
          <a:bodyPr wrap="square" rtlCol="0">
            <a:spAutoFit/>
          </a:bodyPr>
          <a:lstStyle/>
          <a:p>
            <a:r>
              <a:rPr lang="el-GR" dirty="0" smtClean="0">
                <a:solidFill>
                  <a:schemeClr val="tx2">
                    <a:lumMod val="50000"/>
                  </a:schemeClr>
                </a:solidFill>
              </a:rPr>
              <a:t>ΔΙΟΙΚΗΤΙΚΗ ΛΟΓΙΣΤΙΚΗ </a:t>
            </a:r>
            <a:endParaRPr lang="el-GR" dirty="0">
              <a:solidFill>
                <a:schemeClr val="tx2">
                  <a:lumMod val="50000"/>
                </a:schemeClr>
              </a:solidFill>
            </a:endParaRPr>
          </a:p>
          <a:p>
            <a:r>
              <a:rPr lang="el-GR" dirty="0" smtClean="0">
                <a:solidFill>
                  <a:schemeClr val="tx2">
                    <a:lumMod val="50000"/>
                  </a:schemeClr>
                </a:solidFill>
              </a:rPr>
              <a:t>Εξετάζοντας το παρελθόν και το μέλλον</a:t>
            </a:r>
            <a:endParaRPr lang="el-GR" dirty="0">
              <a:solidFill>
                <a:schemeClr val="tx2">
                  <a:lumMod val="50000"/>
                </a:schemeClr>
              </a:solidFill>
            </a:endParaRPr>
          </a:p>
        </p:txBody>
      </p:sp>
    </p:spTree>
    <p:extLst>
      <p:ext uri="{BB962C8B-B14F-4D97-AF65-F5344CB8AC3E}">
        <p14:creationId xmlns:p14="http://schemas.microsoft.com/office/powerpoint/2010/main" val="109840977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70243"/>
            <a:ext cx="8229600" cy="769441"/>
          </a:xfrm>
        </p:spPr>
        <p:txBody>
          <a:bodyPr>
            <a:noAutofit/>
          </a:bodyPr>
          <a:lstStyle/>
          <a:p>
            <a:r>
              <a:rPr lang="en-GB" sz="3600" dirty="0" smtClean="0">
                <a:solidFill>
                  <a:srgbClr val="FF0000"/>
                </a:solidFill>
              </a:rPr>
              <a:t>BEP</a:t>
            </a:r>
            <a:r>
              <a:rPr lang="el-GR" sz="3000" dirty="0" smtClean="0">
                <a:solidFill>
                  <a:srgbClr val="FF0000"/>
                </a:solidFill>
              </a:rPr>
              <a:t> </a:t>
            </a:r>
            <a:r>
              <a:rPr lang="el-GR" sz="2400" dirty="0" smtClean="0">
                <a:solidFill>
                  <a:srgbClr val="FF0000"/>
                </a:solidFill>
              </a:rPr>
              <a:t>(συνέχεια)</a:t>
            </a:r>
            <a:endParaRPr lang="el-GR" sz="2400" dirty="0">
              <a:solidFill>
                <a:srgbClr val="FF0000"/>
              </a:solidFill>
            </a:endParaRPr>
          </a:p>
        </p:txBody>
      </p:sp>
      <p:sp>
        <p:nvSpPr>
          <p:cNvPr id="4" name="Rectangle 3"/>
          <p:cNvSpPr/>
          <p:nvPr/>
        </p:nvSpPr>
        <p:spPr>
          <a:xfrm>
            <a:off x="8610600" y="6297168"/>
            <a:ext cx="540000" cy="408432"/>
          </a:xfrm>
          <a:prstGeom prst="rect">
            <a:avLst/>
          </a:prstGeom>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400" b="1" dirty="0" smtClean="0"/>
              <a:t>2</a:t>
            </a:r>
            <a:r>
              <a:rPr lang="en-GB" sz="2400" b="1" dirty="0" smtClean="0"/>
              <a:t>7</a:t>
            </a:r>
            <a:endParaRPr lang="el-GR" sz="2400" b="1" dirty="0"/>
          </a:p>
        </p:txBody>
      </p:sp>
      <p:sp>
        <p:nvSpPr>
          <p:cNvPr id="6" name="Rectangle 28"/>
          <p:cNvSpPr/>
          <p:nvPr/>
        </p:nvSpPr>
        <p:spPr>
          <a:xfrm>
            <a:off x="0" y="6297168"/>
            <a:ext cx="1080000" cy="408432"/>
          </a:xfrm>
          <a:prstGeom prst="rect">
            <a:avLst/>
          </a:prstGeom>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l-GR" b="1" dirty="0" smtClean="0"/>
              <a:t>Εισαγωγή</a:t>
            </a:r>
            <a:endParaRPr lang="el-GR" b="1" dirty="0"/>
          </a:p>
        </p:txBody>
      </p:sp>
      <p:cxnSp>
        <p:nvCxnSpPr>
          <p:cNvPr id="9" name="Ευθεία γραμμή σύνδεσης 8"/>
          <p:cNvCxnSpPr/>
          <p:nvPr/>
        </p:nvCxnSpPr>
        <p:spPr>
          <a:xfrm>
            <a:off x="1154400" y="6248400"/>
            <a:ext cx="7380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612000" y="1676400"/>
            <a:ext cx="7920000" cy="3323987"/>
          </a:xfrm>
          <a:prstGeom prst="rect">
            <a:avLst/>
          </a:prstGeom>
          <a:noFill/>
        </p:spPr>
        <p:txBody>
          <a:bodyPr wrap="square" rtlCol="0">
            <a:spAutoFit/>
          </a:bodyPr>
          <a:lstStyle/>
          <a:p>
            <a:pPr indent="-273050">
              <a:lnSpc>
                <a:spcPct val="150000"/>
              </a:lnSpc>
            </a:pPr>
            <a:r>
              <a:rPr lang="el-GR" altLang="el-GR" sz="2800" dirty="0" smtClean="0">
                <a:solidFill>
                  <a:schemeClr val="tx2"/>
                </a:solidFill>
              </a:rPr>
              <a:t>Το ύψος των πωλήσεων που απαιτούνται από μια επιχείρηση</a:t>
            </a:r>
            <a:r>
              <a:rPr lang="en-GB" altLang="el-GR" sz="2800" dirty="0" smtClean="0">
                <a:solidFill>
                  <a:schemeClr val="tx2"/>
                </a:solidFill>
              </a:rPr>
              <a:t>,</a:t>
            </a:r>
            <a:r>
              <a:rPr lang="el-GR" altLang="el-GR" sz="2800" dirty="0" smtClean="0">
                <a:solidFill>
                  <a:schemeClr val="tx2"/>
                </a:solidFill>
              </a:rPr>
              <a:t> που πωλεί ένα και μόνο προϊόν, προκειμένου να καλύψει εκτός των μεταβλητών και το σύνολο των σταθερών της εξόδων, λέγεται νεκρό σημείο του κύκλου εργασιών (</a:t>
            </a:r>
            <a:r>
              <a:rPr lang="en-GB" altLang="el-GR" sz="2800" dirty="0" smtClean="0">
                <a:solidFill>
                  <a:schemeClr val="tx2"/>
                </a:solidFill>
              </a:rPr>
              <a:t>BEP).</a:t>
            </a:r>
            <a:endParaRPr lang="el-GR" altLang="el-GR" sz="2800" dirty="0">
              <a:solidFill>
                <a:schemeClr val="tx2"/>
              </a:solidFill>
            </a:endParaRPr>
          </a:p>
        </p:txBody>
      </p:sp>
      <p:sp>
        <p:nvSpPr>
          <p:cNvPr id="10" name="TextBox 9"/>
          <p:cNvSpPr txBox="1"/>
          <p:nvPr/>
        </p:nvSpPr>
        <p:spPr>
          <a:xfrm>
            <a:off x="1049592" y="5943600"/>
            <a:ext cx="7561008" cy="646331"/>
          </a:xfrm>
          <a:prstGeom prst="rect">
            <a:avLst/>
          </a:prstGeom>
          <a:noFill/>
        </p:spPr>
        <p:txBody>
          <a:bodyPr wrap="square" rtlCol="0">
            <a:spAutoFit/>
          </a:bodyPr>
          <a:lstStyle/>
          <a:p>
            <a:r>
              <a:rPr lang="el-GR" dirty="0" smtClean="0">
                <a:solidFill>
                  <a:schemeClr val="tx2">
                    <a:lumMod val="50000"/>
                  </a:schemeClr>
                </a:solidFill>
              </a:rPr>
              <a:t>ΔΙΟΙΚΗΤΙΚΗ ΛΟΓΙΣΤΙΚΗ </a:t>
            </a:r>
            <a:endParaRPr lang="el-GR" dirty="0">
              <a:solidFill>
                <a:schemeClr val="tx2">
                  <a:lumMod val="50000"/>
                </a:schemeClr>
              </a:solidFill>
            </a:endParaRPr>
          </a:p>
          <a:p>
            <a:r>
              <a:rPr lang="el-GR" dirty="0" smtClean="0">
                <a:solidFill>
                  <a:schemeClr val="tx2">
                    <a:lumMod val="50000"/>
                  </a:schemeClr>
                </a:solidFill>
              </a:rPr>
              <a:t>Εξετάζοντας το παρελθόν και το μέλλον</a:t>
            </a:r>
            <a:endParaRPr lang="el-GR" dirty="0">
              <a:solidFill>
                <a:schemeClr val="tx2">
                  <a:lumMod val="50000"/>
                </a:schemeClr>
              </a:solidFill>
            </a:endParaRPr>
          </a:p>
        </p:txBody>
      </p:sp>
    </p:spTree>
    <p:extLst>
      <p:ext uri="{BB962C8B-B14F-4D97-AF65-F5344CB8AC3E}">
        <p14:creationId xmlns:p14="http://schemas.microsoft.com/office/powerpoint/2010/main" val="428675710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70243"/>
            <a:ext cx="8229600" cy="769441"/>
          </a:xfrm>
        </p:spPr>
        <p:txBody>
          <a:bodyPr>
            <a:normAutofit fontScale="90000"/>
          </a:bodyPr>
          <a:lstStyle/>
          <a:p>
            <a:r>
              <a:rPr lang="el-GR" dirty="0" smtClean="0">
                <a:solidFill>
                  <a:srgbClr val="FF0000"/>
                </a:solidFill>
              </a:rPr>
              <a:t>Εισαγωγή στη Διοικητική Λογιστική</a:t>
            </a:r>
            <a:endParaRPr lang="el-GR" dirty="0">
              <a:solidFill>
                <a:srgbClr val="FF0000"/>
              </a:solidFill>
            </a:endParaRPr>
          </a:p>
        </p:txBody>
      </p:sp>
      <p:sp>
        <p:nvSpPr>
          <p:cNvPr id="4" name="Rectangle 3"/>
          <p:cNvSpPr/>
          <p:nvPr/>
        </p:nvSpPr>
        <p:spPr>
          <a:xfrm>
            <a:off x="8610600" y="6297168"/>
            <a:ext cx="540000" cy="408432"/>
          </a:xfrm>
          <a:prstGeom prst="rect">
            <a:avLst/>
          </a:prstGeom>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400" b="1" dirty="0"/>
              <a:t>1</a:t>
            </a:r>
          </a:p>
        </p:txBody>
      </p:sp>
      <p:sp>
        <p:nvSpPr>
          <p:cNvPr id="6" name="Rectangle 28"/>
          <p:cNvSpPr/>
          <p:nvPr/>
        </p:nvSpPr>
        <p:spPr>
          <a:xfrm>
            <a:off x="0" y="6297168"/>
            <a:ext cx="1080000" cy="408432"/>
          </a:xfrm>
          <a:prstGeom prst="rect">
            <a:avLst/>
          </a:prstGeom>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l-GR" b="1" dirty="0" smtClean="0"/>
              <a:t>Εισαγωγή</a:t>
            </a:r>
            <a:endParaRPr lang="el-GR" b="1" dirty="0"/>
          </a:p>
        </p:txBody>
      </p:sp>
      <p:cxnSp>
        <p:nvCxnSpPr>
          <p:cNvPr id="9" name="Ευθεία γραμμή σύνδεσης 8"/>
          <p:cNvCxnSpPr/>
          <p:nvPr/>
        </p:nvCxnSpPr>
        <p:spPr>
          <a:xfrm>
            <a:off x="1154400" y="6248400"/>
            <a:ext cx="7380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20" name="Ομάδα 19"/>
          <p:cNvGrpSpPr/>
          <p:nvPr/>
        </p:nvGrpSpPr>
        <p:grpSpPr>
          <a:xfrm>
            <a:off x="782400" y="1298775"/>
            <a:ext cx="7605600" cy="4832625"/>
            <a:chOff x="782400" y="1298775"/>
            <a:chExt cx="7605600" cy="4832625"/>
          </a:xfrm>
        </p:grpSpPr>
        <p:sp>
          <p:nvSpPr>
            <p:cNvPr id="5" name="Στρογγυλεμένο ορθογώνιο 4"/>
            <p:cNvSpPr/>
            <p:nvPr/>
          </p:nvSpPr>
          <p:spPr>
            <a:xfrm>
              <a:off x="3708000" y="1298775"/>
              <a:ext cx="1728000" cy="432000"/>
            </a:xfrm>
            <a:prstGeom prst="roundRect">
              <a:avLst/>
            </a:prstGeom>
            <a:solidFill>
              <a:srgbClr val="9103B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smtClean="0"/>
                <a:t>Λογιστική</a:t>
              </a:r>
              <a:endParaRPr lang="el-GR" b="1" dirty="0"/>
            </a:p>
          </p:txBody>
        </p:sp>
        <p:cxnSp>
          <p:nvCxnSpPr>
            <p:cNvPr id="11" name="Ευθεία γραμμή σύνδεσης 10"/>
            <p:cNvCxnSpPr>
              <a:stCxn id="5" idx="2"/>
            </p:cNvCxnSpPr>
            <p:nvPr/>
          </p:nvCxnSpPr>
          <p:spPr>
            <a:xfrm flipH="1">
              <a:off x="2438400" y="1730775"/>
              <a:ext cx="2160000" cy="432000"/>
            </a:xfrm>
            <a:prstGeom prst="line">
              <a:avLst/>
            </a:prstGeom>
            <a:ln>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cxnSp>
          <p:nvCxnSpPr>
            <p:cNvPr id="13" name="Ευθεία γραμμή σύνδεσης 12"/>
            <p:cNvCxnSpPr>
              <a:stCxn id="5" idx="2"/>
            </p:cNvCxnSpPr>
            <p:nvPr/>
          </p:nvCxnSpPr>
          <p:spPr>
            <a:xfrm>
              <a:off x="4572000" y="1730775"/>
              <a:ext cx="2160000" cy="432000"/>
            </a:xfrm>
            <a:prstGeom prst="line">
              <a:avLst/>
            </a:prstGeom>
            <a:ln>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sp>
          <p:nvSpPr>
            <p:cNvPr id="14" name="Στρογγυλεμένο ορθογώνιο 13"/>
            <p:cNvSpPr/>
            <p:nvPr/>
          </p:nvSpPr>
          <p:spPr>
            <a:xfrm>
              <a:off x="5076000" y="2167200"/>
              <a:ext cx="3312000" cy="576000"/>
            </a:xfrm>
            <a:prstGeom prst="roundRect">
              <a:avLst/>
            </a:prstGeom>
            <a:solidFill>
              <a:srgbClr val="3333CC"/>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l-GR" b="1" dirty="0" smtClean="0"/>
                <a:t>Διοικητική Λογιστική</a:t>
              </a:r>
            </a:p>
            <a:p>
              <a:pPr algn="ctr"/>
              <a:r>
                <a:rPr lang="el-GR" b="1" dirty="0" smtClean="0"/>
                <a:t>(</a:t>
              </a:r>
              <a:r>
                <a:rPr lang="en-GB" b="1" dirty="0" smtClean="0"/>
                <a:t>Managerial Accounting)</a:t>
              </a:r>
              <a:endParaRPr lang="el-GR" b="1" dirty="0"/>
            </a:p>
          </p:txBody>
        </p:sp>
        <p:sp>
          <p:nvSpPr>
            <p:cNvPr id="15" name="Στρογγυλεμένο ορθογώνιο 14"/>
            <p:cNvSpPr/>
            <p:nvPr/>
          </p:nvSpPr>
          <p:spPr>
            <a:xfrm>
              <a:off x="782400" y="2195325"/>
              <a:ext cx="3312000" cy="576000"/>
            </a:xfrm>
            <a:prstGeom prst="roundRect">
              <a:avLst/>
            </a:prstGeom>
            <a:solidFill>
              <a:srgbClr val="3333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smtClean="0"/>
                <a:t>Χρηματοοικονομική Λογιστική</a:t>
              </a:r>
            </a:p>
            <a:p>
              <a:pPr algn="ctr"/>
              <a:r>
                <a:rPr lang="en-GB" b="1" dirty="0" smtClean="0"/>
                <a:t>(Financial Accounting)</a:t>
              </a:r>
              <a:endParaRPr lang="el-GR" b="1" dirty="0"/>
            </a:p>
          </p:txBody>
        </p:sp>
        <p:sp>
          <p:nvSpPr>
            <p:cNvPr id="16" name="Βέλος προς τα κάτω 15"/>
            <p:cNvSpPr/>
            <p:nvPr/>
          </p:nvSpPr>
          <p:spPr>
            <a:xfrm>
              <a:off x="2286000" y="2819400"/>
              <a:ext cx="216000" cy="432000"/>
            </a:xfrm>
            <a:prstGeom prst="downArrow">
              <a:avLst/>
            </a:prstGeom>
            <a:solidFill>
              <a:srgbClr val="3333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7" name="Βέλος προς τα κάτω 16"/>
            <p:cNvSpPr/>
            <p:nvPr/>
          </p:nvSpPr>
          <p:spPr>
            <a:xfrm>
              <a:off x="6624000" y="2819400"/>
              <a:ext cx="216000" cy="432000"/>
            </a:xfrm>
            <a:prstGeom prst="downArrow">
              <a:avLst/>
            </a:prstGeom>
            <a:solidFill>
              <a:srgbClr val="3333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8" name="Στρογγυλεμένο ορθογώνιο 17"/>
            <p:cNvSpPr/>
            <p:nvPr/>
          </p:nvSpPr>
          <p:spPr>
            <a:xfrm>
              <a:off x="782400" y="3251400"/>
              <a:ext cx="3312000" cy="2692200"/>
            </a:xfrm>
            <a:prstGeom prst="roundRect">
              <a:avLst/>
            </a:prstGeom>
            <a:no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600" dirty="0" smtClean="0">
                  <a:solidFill>
                    <a:srgbClr val="006600"/>
                  </a:solidFill>
                </a:rPr>
                <a:t>Πληροφορίες κύρια προς τα έξω, μέσω των δημοσιευόμενων οικονομικών καταστάσεων:</a:t>
              </a:r>
            </a:p>
            <a:p>
              <a:pPr marL="285750" indent="-285750">
                <a:buFont typeface="Arial" panose="020B0604020202020204" pitchFamily="34" charset="0"/>
                <a:buChar char="•"/>
              </a:pPr>
              <a:r>
                <a:rPr lang="el-GR" sz="1600" dirty="0" smtClean="0">
                  <a:solidFill>
                    <a:srgbClr val="006600"/>
                  </a:solidFill>
                </a:rPr>
                <a:t>Ισολογισμός</a:t>
              </a:r>
            </a:p>
            <a:p>
              <a:pPr marL="285750" indent="-285750">
                <a:buFont typeface="Arial" panose="020B0604020202020204" pitchFamily="34" charset="0"/>
                <a:buChar char="•"/>
              </a:pPr>
              <a:r>
                <a:rPr lang="el-GR" sz="1600" dirty="0" smtClean="0">
                  <a:solidFill>
                    <a:srgbClr val="006600"/>
                  </a:solidFill>
                </a:rPr>
                <a:t>Αποτελέσματα Χρήσεως</a:t>
              </a:r>
            </a:p>
            <a:p>
              <a:pPr marL="285750" indent="-285750">
                <a:buFont typeface="Arial" panose="020B0604020202020204" pitchFamily="34" charset="0"/>
                <a:buChar char="•"/>
              </a:pPr>
              <a:r>
                <a:rPr lang="el-GR" sz="1600" dirty="0" smtClean="0">
                  <a:solidFill>
                    <a:srgbClr val="006600"/>
                  </a:solidFill>
                </a:rPr>
                <a:t>Κατάσταση ταμειακών </a:t>
              </a:r>
              <a:r>
                <a:rPr lang="el-GR" sz="1600" dirty="0">
                  <a:solidFill>
                    <a:srgbClr val="006600"/>
                  </a:solidFill>
                </a:rPr>
                <a:t>ρ</a:t>
              </a:r>
              <a:r>
                <a:rPr lang="el-GR" sz="1600" dirty="0" smtClean="0">
                  <a:solidFill>
                    <a:srgbClr val="006600"/>
                  </a:solidFill>
                </a:rPr>
                <a:t>οών</a:t>
              </a:r>
            </a:p>
            <a:p>
              <a:pPr marL="285750" indent="-285750">
                <a:buFont typeface="Arial" panose="020B0604020202020204" pitchFamily="34" charset="0"/>
                <a:buChar char="•"/>
              </a:pPr>
              <a:r>
                <a:rPr lang="el-GR" sz="1600" dirty="0" smtClean="0">
                  <a:solidFill>
                    <a:srgbClr val="006600"/>
                  </a:solidFill>
                </a:rPr>
                <a:t>Κατάσταση μεταβολών Καθαρής Θέσης</a:t>
              </a:r>
            </a:p>
            <a:p>
              <a:pPr marL="285750" indent="-285750">
                <a:buFont typeface="Arial" panose="020B0604020202020204" pitchFamily="34" charset="0"/>
                <a:buChar char="•"/>
              </a:pPr>
              <a:r>
                <a:rPr lang="el-GR" sz="1600" dirty="0" smtClean="0">
                  <a:solidFill>
                    <a:srgbClr val="006600"/>
                  </a:solidFill>
                </a:rPr>
                <a:t>Γνωστοποιήσεις </a:t>
              </a:r>
              <a:endParaRPr lang="el-GR" sz="1600" dirty="0">
                <a:solidFill>
                  <a:srgbClr val="006600"/>
                </a:solidFill>
              </a:endParaRPr>
            </a:p>
          </p:txBody>
        </p:sp>
        <p:sp>
          <p:nvSpPr>
            <p:cNvPr id="19" name="Στρογγυλεμένο ορθογώνιο 18"/>
            <p:cNvSpPr/>
            <p:nvPr/>
          </p:nvSpPr>
          <p:spPr>
            <a:xfrm>
              <a:off x="5076000" y="3251400"/>
              <a:ext cx="3312000" cy="2880000"/>
            </a:xfrm>
            <a:prstGeom prst="roundRect">
              <a:avLst/>
            </a:prstGeom>
            <a:no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spcBef>
                  <a:spcPts val="600"/>
                </a:spcBef>
              </a:pPr>
              <a:endParaRPr lang="el-GR" sz="1400" dirty="0" smtClean="0">
                <a:solidFill>
                  <a:srgbClr val="006600"/>
                </a:solidFill>
              </a:endParaRPr>
            </a:p>
            <a:p>
              <a:pPr algn="ctr">
                <a:spcBef>
                  <a:spcPts val="300"/>
                </a:spcBef>
              </a:pPr>
              <a:r>
                <a:rPr lang="el-GR" sz="1400" dirty="0" smtClean="0">
                  <a:solidFill>
                    <a:srgbClr val="006600"/>
                  </a:solidFill>
                </a:rPr>
                <a:t>Πληροφόρηση κύρια προς τα έσω, </a:t>
              </a:r>
            </a:p>
            <a:p>
              <a:pPr algn="ctr"/>
              <a:r>
                <a:rPr lang="el-GR" sz="1400" dirty="0" smtClean="0">
                  <a:solidFill>
                    <a:srgbClr val="006600"/>
                  </a:solidFill>
                </a:rPr>
                <a:t>με την παροχή πληροφοριών:</a:t>
              </a:r>
            </a:p>
            <a:p>
              <a:r>
                <a:rPr lang="el-GR" sz="1400" dirty="0">
                  <a:solidFill>
                    <a:srgbClr val="006600"/>
                  </a:solidFill>
                </a:rPr>
                <a:t>α</a:t>
              </a:r>
              <a:r>
                <a:rPr lang="el-GR" sz="1400" dirty="0" smtClean="0">
                  <a:solidFill>
                    <a:srgbClr val="006600"/>
                  </a:solidFill>
                </a:rPr>
                <a:t>.  ποσοτικής φύσεως</a:t>
              </a:r>
            </a:p>
            <a:p>
              <a:pPr marL="285750" indent="-285750">
                <a:buFont typeface="Arial" panose="020B0604020202020204" pitchFamily="34" charset="0"/>
                <a:buChar char="•"/>
              </a:pPr>
              <a:r>
                <a:rPr lang="el-GR" sz="1400" dirty="0" smtClean="0">
                  <a:solidFill>
                    <a:srgbClr val="006600"/>
                  </a:solidFill>
                </a:rPr>
                <a:t>κόστος και κερδοφορία οργανωτικών μονάδων, προϊόντων και πελατών κλπ</a:t>
              </a:r>
            </a:p>
            <a:p>
              <a:pPr marL="285750" indent="-285750">
                <a:buFont typeface="Arial" panose="020B0604020202020204" pitchFamily="34" charset="0"/>
                <a:buChar char="•"/>
              </a:pPr>
              <a:r>
                <a:rPr lang="el-GR" sz="1400" dirty="0" smtClean="0">
                  <a:solidFill>
                    <a:srgbClr val="006600"/>
                  </a:solidFill>
                </a:rPr>
                <a:t>προϋπολογισμός και πορεία εκτέλεσής του</a:t>
              </a:r>
            </a:p>
            <a:p>
              <a:r>
                <a:rPr lang="el-GR" sz="1400" dirty="0" smtClean="0">
                  <a:solidFill>
                    <a:srgbClr val="006600"/>
                  </a:solidFill>
                </a:rPr>
                <a:t>β.  ποιοτικής φύσεως</a:t>
              </a:r>
            </a:p>
            <a:p>
              <a:pPr marL="285750" indent="-285750">
                <a:buFont typeface="Arial" panose="020B0604020202020204" pitchFamily="34" charset="0"/>
                <a:buChar char="•"/>
              </a:pPr>
              <a:r>
                <a:rPr lang="el-GR" sz="1400" dirty="0" smtClean="0">
                  <a:solidFill>
                    <a:srgbClr val="006600"/>
                  </a:solidFill>
                </a:rPr>
                <a:t>ικανοποίηση υπαλλήλων, πελατών, μετόχων κλπ</a:t>
              </a:r>
            </a:p>
            <a:p>
              <a:pPr marL="285750" indent="-285750">
                <a:buFont typeface="Arial" panose="020B0604020202020204" pitchFamily="34" charset="0"/>
                <a:buChar char="•"/>
              </a:pPr>
              <a:r>
                <a:rPr lang="el-GR" sz="1400" dirty="0" smtClean="0">
                  <a:solidFill>
                    <a:srgbClr val="006600"/>
                  </a:solidFill>
                </a:rPr>
                <a:t>αξιολόγηση συστημάτων και εσωτερικών διαδικασιών</a:t>
              </a:r>
              <a:endParaRPr lang="el-GR" sz="1400" dirty="0">
                <a:solidFill>
                  <a:srgbClr val="006600"/>
                </a:solidFill>
              </a:endParaRPr>
            </a:p>
            <a:p>
              <a:endParaRPr lang="el-GR" sz="1400" dirty="0">
                <a:solidFill>
                  <a:srgbClr val="006600"/>
                </a:solidFill>
              </a:endParaRPr>
            </a:p>
          </p:txBody>
        </p:sp>
      </p:grpSp>
      <p:sp>
        <p:nvSpPr>
          <p:cNvPr id="21" name="TextBox 20"/>
          <p:cNvSpPr txBox="1"/>
          <p:nvPr/>
        </p:nvSpPr>
        <p:spPr>
          <a:xfrm>
            <a:off x="1049592" y="5943600"/>
            <a:ext cx="7561008" cy="646331"/>
          </a:xfrm>
          <a:prstGeom prst="rect">
            <a:avLst/>
          </a:prstGeom>
          <a:noFill/>
        </p:spPr>
        <p:txBody>
          <a:bodyPr wrap="square" rtlCol="0">
            <a:spAutoFit/>
          </a:bodyPr>
          <a:lstStyle/>
          <a:p>
            <a:r>
              <a:rPr lang="el-GR" dirty="0" smtClean="0">
                <a:solidFill>
                  <a:schemeClr val="tx2">
                    <a:lumMod val="50000"/>
                  </a:schemeClr>
                </a:solidFill>
              </a:rPr>
              <a:t>ΔΙΟΙΚΗΤΙΚΗ ΛΟΓΙΣΤΙΚΗ </a:t>
            </a:r>
            <a:endParaRPr lang="el-GR" dirty="0">
              <a:solidFill>
                <a:schemeClr val="tx2">
                  <a:lumMod val="50000"/>
                </a:schemeClr>
              </a:solidFill>
            </a:endParaRPr>
          </a:p>
          <a:p>
            <a:r>
              <a:rPr lang="el-GR" dirty="0" smtClean="0">
                <a:solidFill>
                  <a:schemeClr val="tx2">
                    <a:lumMod val="50000"/>
                  </a:schemeClr>
                </a:solidFill>
              </a:rPr>
              <a:t>Εξετάζοντας το παρελθόν και το μέλλον</a:t>
            </a:r>
            <a:endParaRPr lang="el-GR" dirty="0">
              <a:solidFill>
                <a:schemeClr val="tx2">
                  <a:lumMod val="50000"/>
                </a:schemeClr>
              </a:solidFill>
            </a:endParaRPr>
          </a:p>
        </p:txBody>
      </p:sp>
    </p:spTree>
    <p:extLst>
      <p:ext uri="{BB962C8B-B14F-4D97-AF65-F5344CB8AC3E}">
        <p14:creationId xmlns:p14="http://schemas.microsoft.com/office/powerpoint/2010/main" val="173190911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3" presetClass="entr" presetSubtype="16" fill="hold" nodeType="afterEffect">
                                  <p:stCondLst>
                                    <p:cond delay="0"/>
                                  </p:stCondLst>
                                  <p:childTnLst>
                                    <p:set>
                                      <p:cBhvr>
                                        <p:cTn id="12" dur="1" fill="hold">
                                          <p:stCondLst>
                                            <p:cond delay="0"/>
                                          </p:stCondLst>
                                        </p:cTn>
                                        <p:tgtEl>
                                          <p:spTgt spid="20"/>
                                        </p:tgtEl>
                                        <p:attrNameLst>
                                          <p:attrName>style.visibility</p:attrName>
                                        </p:attrNameLst>
                                      </p:cBhvr>
                                      <p:to>
                                        <p:strVal val="visible"/>
                                      </p:to>
                                    </p:set>
                                    <p:anim calcmode="lin" valueType="num">
                                      <p:cBhvr>
                                        <p:cTn id="13" dur="2000" fill="hold"/>
                                        <p:tgtEl>
                                          <p:spTgt spid="20"/>
                                        </p:tgtEl>
                                        <p:attrNameLst>
                                          <p:attrName>ppt_w</p:attrName>
                                        </p:attrNameLst>
                                      </p:cBhvr>
                                      <p:tavLst>
                                        <p:tav tm="0">
                                          <p:val>
                                            <p:fltVal val="0"/>
                                          </p:val>
                                        </p:tav>
                                        <p:tav tm="100000">
                                          <p:val>
                                            <p:strVal val="#ppt_w"/>
                                          </p:val>
                                        </p:tav>
                                      </p:tavLst>
                                    </p:anim>
                                    <p:anim calcmode="lin" valueType="num">
                                      <p:cBhvr>
                                        <p:cTn id="14" dur="2000" fill="hold"/>
                                        <p:tgtEl>
                                          <p:spTgt spid="20"/>
                                        </p:tgtEl>
                                        <p:attrNameLst>
                                          <p:attrName>ppt_h</p:attrName>
                                        </p:attrNameLst>
                                      </p:cBhvr>
                                      <p:tavLst>
                                        <p:tav tm="0">
                                          <p:val>
                                            <p:fltVal val="0"/>
                                          </p:val>
                                        </p:tav>
                                        <p:tav tm="100000">
                                          <p:val>
                                            <p:strVal val="#ppt_h"/>
                                          </p:val>
                                        </p:tav>
                                      </p:tavLst>
                                    </p:anim>
                                    <p:animEffect transition="in" filter="fade">
                                      <p:cBhvr>
                                        <p:cTn id="15" dur="2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70243"/>
            <a:ext cx="8229600" cy="769441"/>
          </a:xfrm>
        </p:spPr>
        <p:txBody>
          <a:bodyPr>
            <a:noAutofit/>
          </a:bodyPr>
          <a:lstStyle/>
          <a:p>
            <a:r>
              <a:rPr lang="en-GB" sz="3600" dirty="0" smtClean="0">
                <a:solidFill>
                  <a:srgbClr val="FF0000"/>
                </a:solidFill>
              </a:rPr>
              <a:t>BEP</a:t>
            </a:r>
            <a:r>
              <a:rPr lang="el-GR" sz="3000" dirty="0" smtClean="0">
                <a:solidFill>
                  <a:srgbClr val="FF0000"/>
                </a:solidFill>
              </a:rPr>
              <a:t> </a:t>
            </a:r>
            <a:r>
              <a:rPr lang="el-GR" sz="2400" dirty="0" smtClean="0">
                <a:solidFill>
                  <a:srgbClr val="FF0000"/>
                </a:solidFill>
              </a:rPr>
              <a:t>(συνέχεια)</a:t>
            </a:r>
            <a:endParaRPr lang="el-GR" sz="2400" dirty="0">
              <a:solidFill>
                <a:srgbClr val="FF0000"/>
              </a:solidFill>
            </a:endParaRPr>
          </a:p>
        </p:txBody>
      </p:sp>
      <p:sp>
        <p:nvSpPr>
          <p:cNvPr id="4" name="Rectangle 3"/>
          <p:cNvSpPr/>
          <p:nvPr/>
        </p:nvSpPr>
        <p:spPr>
          <a:xfrm>
            <a:off x="8610600" y="6297168"/>
            <a:ext cx="540000" cy="408432"/>
          </a:xfrm>
          <a:prstGeom prst="rect">
            <a:avLst/>
          </a:prstGeom>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400" b="1" dirty="0" smtClean="0"/>
              <a:t>2</a:t>
            </a:r>
            <a:r>
              <a:rPr lang="en-GB" sz="2400" b="1" dirty="0" smtClean="0"/>
              <a:t>8</a:t>
            </a:r>
            <a:endParaRPr lang="el-GR" sz="2400" b="1" dirty="0"/>
          </a:p>
        </p:txBody>
      </p:sp>
      <p:sp>
        <p:nvSpPr>
          <p:cNvPr id="6" name="Rectangle 28"/>
          <p:cNvSpPr/>
          <p:nvPr/>
        </p:nvSpPr>
        <p:spPr>
          <a:xfrm>
            <a:off x="0" y="6297168"/>
            <a:ext cx="1080000" cy="408432"/>
          </a:xfrm>
          <a:prstGeom prst="rect">
            <a:avLst/>
          </a:prstGeom>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l-GR" b="1" dirty="0" smtClean="0"/>
              <a:t>Εισαγωγή</a:t>
            </a:r>
            <a:endParaRPr lang="el-GR" b="1" dirty="0"/>
          </a:p>
        </p:txBody>
      </p:sp>
      <p:cxnSp>
        <p:nvCxnSpPr>
          <p:cNvPr id="9" name="Ευθεία γραμμή σύνδεσης 8"/>
          <p:cNvCxnSpPr/>
          <p:nvPr/>
        </p:nvCxnSpPr>
        <p:spPr>
          <a:xfrm>
            <a:off x="1154400" y="6248400"/>
            <a:ext cx="7380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5" name="TextBox 4"/>
              <p:cNvSpPr txBox="1"/>
              <p:nvPr/>
            </p:nvSpPr>
            <p:spPr>
              <a:xfrm>
                <a:off x="612000" y="1676400"/>
                <a:ext cx="7920000" cy="3603102"/>
              </a:xfrm>
              <a:prstGeom prst="rect">
                <a:avLst/>
              </a:prstGeom>
              <a:noFill/>
            </p:spPr>
            <p:txBody>
              <a:bodyPr wrap="square" rtlCol="0">
                <a:spAutoFit/>
              </a:bodyPr>
              <a:lstStyle/>
              <a:p>
                <a:pPr indent="-273050">
                  <a:lnSpc>
                    <a:spcPct val="150000"/>
                  </a:lnSpc>
                </a:pPr>
                <a:r>
                  <a:rPr lang="el-GR" altLang="el-GR" sz="2400" dirty="0" smtClean="0">
                    <a:solidFill>
                      <a:schemeClr val="tx2"/>
                    </a:solidFill>
                  </a:rPr>
                  <a:t>Παράδειγμα</a:t>
                </a:r>
              </a:p>
              <a:p>
                <a:pPr indent="-273050">
                  <a:lnSpc>
                    <a:spcPct val="150000"/>
                  </a:lnSpc>
                </a:pPr>
                <a:r>
                  <a:rPr lang="el-GR" altLang="el-GR" sz="2400" dirty="0" smtClean="0">
                    <a:solidFill>
                      <a:schemeClr val="tx2"/>
                    </a:solidFill>
                  </a:rPr>
                  <a:t>Εάν το σταθερό κόστος μιας επιχείρησης σε ετήσια βάση είναι € 10.000, το μεταβλητό ανά μονάδα κόστος € 12 και η τιμή πώλησης € 20, το </a:t>
                </a:r>
                <a:r>
                  <a:rPr lang="en-GB" altLang="el-GR" sz="2400" dirty="0" smtClean="0">
                    <a:solidFill>
                      <a:schemeClr val="tx2"/>
                    </a:solidFill>
                  </a:rPr>
                  <a:t>BEP </a:t>
                </a:r>
                <a:r>
                  <a:rPr lang="el-GR" altLang="el-GR" sz="2400" dirty="0" smtClean="0">
                    <a:solidFill>
                      <a:schemeClr val="tx2"/>
                    </a:solidFill>
                  </a:rPr>
                  <a:t>ανέρχεται σε:</a:t>
                </a:r>
              </a:p>
              <a:p>
                <a:pPr indent="-273050" algn="ctr">
                  <a:lnSpc>
                    <a:spcPct val="150000"/>
                  </a:lnSpc>
                </a:pPr>
                <a14:m>
                  <m:oMath xmlns:m="http://schemas.openxmlformats.org/officeDocument/2006/math">
                    <m:f>
                      <m:fPr>
                        <m:ctrlPr>
                          <a:rPr lang="el-GR" altLang="el-GR" sz="2400" i="1" smtClean="0">
                            <a:solidFill>
                              <a:schemeClr val="tx2"/>
                            </a:solidFill>
                            <a:latin typeface="Cambria Math"/>
                          </a:rPr>
                        </m:ctrlPr>
                      </m:fPr>
                      <m:num>
                        <m:r>
                          <a:rPr lang="el-GR" altLang="el-GR" sz="2400" b="0" i="1" smtClean="0">
                            <a:solidFill>
                              <a:schemeClr val="tx2"/>
                            </a:solidFill>
                            <a:latin typeface="Cambria Math"/>
                          </a:rPr>
                          <m:t>10.000</m:t>
                        </m:r>
                      </m:num>
                      <m:den>
                        <m:r>
                          <a:rPr lang="el-GR" altLang="el-GR" sz="2400" b="0" i="1" smtClean="0">
                            <a:solidFill>
                              <a:schemeClr val="tx2"/>
                            </a:solidFill>
                            <a:latin typeface="Cambria Math"/>
                          </a:rPr>
                          <m:t>20−12</m:t>
                        </m:r>
                      </m:den>
                    </m:f>
                    <m:r>
                      <a:rPr lang="el-GR" altLang="el-GR" sz="2400" b="0" i="1" smtClean="0">
                        <a:solidFill>
                          <a:schemeClr val="tx2"/>
                        </a:solidFill>
                        <a:latin typeface="Cambria Math"/>
                      </a:rPr>
                      <m:t>=1.250 </m:t>
                    </m:r>
                  </m:oMath>
                </a14:m>
                <a:r>
                  <a:rPr lang="el-GR" altLang="el-GR" sz="2200" dirty="0" smtClean="0">
                    <a:solidFill>
                      <a:schemeClr val="tx2"/>
                    </a:solidFill>
                  </a:rPr>
                  <a:t>μονάδες ή</a:t>
                </a:r>
              </a:p>
              <a:p>
                <a:pPr indent="-273050" algn="ctr">
                  <a:lnSpc>
                    <a:spcPct val="150000"/>
                  </a:lnSpc>
                </a:pPr>
                <a:r>
                  <a:rPr lang="el-GR" altLang="el-GR" sz="2200" dirty="0">
                    <a:solidFill>
                      <a:schemeClr val="tx2"/>
                    </a:solidFill>
                  </a:rPr>
                  <a:t>σ</a:t>
                </a:r>
                <a:r>
                  <a:rPr lang="el-GR" altLang="el-GR" sz="2200" dirty="0" smtClean="0">
                    <a:solidFill>
                      <a:schemeClr val="tx2"/>
                    </a:solidFill>
                  </a:rPr>
                  <a:t>ε ύψος πωλήσεων € 25.000 (1.250 </a:t>
                </a:r>
                <a:r>
                  <a:rPr lang="el-GR" altLang="el-GR" sz="2200" dirty="0" smtClean="0">
                    <a:solidFill>
                      <a:schemeClr val="tx2"/>
                    </a:solidFill>
                    <a:sym typeface="Symbol"/>
                  </a:rPr>
                  <a:t> 20)</a:t>
                </a:r>
                <a:endParaRPr lang="el-GR" altLang="el-GR" sz="2200" dirty="0">
                  <a:solidFill>
                    <a:schemeClr val="tx2"/>
                  </a:solidFill>
                </a:endParaRPr>
              </a:p>
            </p:txBody>
          </p:sp>
        </mc:Choice>
        <mc:Fallback xmlns="">
          <p:sp>
            <p:nvSpPr>
              <p:cNvPr id="5" name="TextBox 4"/>
              <p:cNvSpPr txBox="1">
                <a:spLocks noRot="1" noChangeAspect="1" noMove="1" noResize="1" noEditPoints="1" noAdjustHandles="1" noChangeArrowheads="1" noChangeShapeType="1" noTextEdit="1"/>
              </p:cNvSpPr>
              <p:nvPr/>
            </p:nvSpPr>
            <p:spPr>
              <a:xfrm>
                <a:off x="612000" y="1676400"/>
                <a:ext cx="7920000" cy="3603102"/>
              </a:xfrm>
              <a:prstGeom prst="rect">
                <a:avLst/>
              </a:prstGeom>
              <a:blipFill rotWithShape="1">
                <a:blip r:embed="rId3"/>
                <a:stretch>
                  <a:fillRect l="-1154" r="-692" b="-1015"/>
                </a:stretch>
              </a:blipFill>
            </p:spPr>
            <p:txBody>
              <a:bodyPr/>
              <a:lstStyle/>
              <a:p>
                <a:r>
                  <a:rPr lang="el-GR">
                    <a:noFill/>
                  </a:rPr>
                  <a:t> </a:t>
                </a:r>
              </a:p>
            </p:txBody>
          </p:sp>
        </mc:Fallback>
      </mc:AlternateContent>
      <p:sp>
        <p:nvSpPr>
          <p:cNvPr id="10" name="TextBox 9"/>
          <p:cNvSpPr txBox="1"/>
          <p:nvPr/>
        </p:nvSpPr>
        <p:spPr>
          <a:xfrm>
            <a:off x="1049592" y="5943600"/>
            <a:ext cx="7561008" cy="646331"/>
          </a:xfrm>
          <a:prstGeom prst="rect">
            <a:avLst/>
          </a:prstGeom>
          <a:noFill/>
        </p:spPr>
        <p:txBody>
          <a:bodyPr wrap="square" rtlCol="0">
            <a:spAutoFit/>
          </a:bodyPr>
          <a:lstStyle/>
          <a:p>
            <a:r>
              <a:rPr lang="el-GR" dirty="0" smtClean="0">
                <a:solidFill>
                  <a:schemeClr val="tx2">
                    <a:lumMod val="50000"/>
                  </a:schemeClr>
                </a:solidFill>
              </a:rPr>
              <a:t>ΔΙΟΙΚΗΤΙΚΗ ΛΟΓΙΣΤΙΚΗ </a:t>
            </a:r>
            <a:endParaRPr lang="el-GR" dirty="0">
              <a:solidFill>
                <a:schemeClr val="tx2">
                  <a:lumMod val="50000"/>
                </a:schemeClr>
              </a:solidFill>
            </a:endParaRPr>
          </a:p>
          <a:p>
            <a:r>
              <a:rPr lang="el-GR" dirty="0" smtClean="0">
                <a:solidFill>
                  <a:schemeClr val="tx2">
                    <a:lumMod val="50000"/>
                  </a:schemeClr>
                </a:solidFill>
              </a:rPr>
              <a:t>Εξετάζοντας το παρελθόν και το μέλλον</a:t>
            </a:r>
            <a:endParaRPr lang="el-GR" dirty="0">
              <a:solidFill>
                <a:schemeClr val="tx2">
                  <a:lumMod val="50000"/>
                </a:schemeClr>
              </a:solidFill>
            </a:endParaRPr>
          </a:p>
        </p:txBody>
      </p:sp>
    </p:spTree>
    <p:extLst>
      <p:ext uri="{BB962C8B-B14F-4D97-AF65-F5344CB8AC3E}">
        <p14:creationId xmlns:p14="http://schemas.microsoft.com/office/powerpoint/2010/main" val="290009856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70243"/>
            <a:ext cx="8229600" cy="769441"/>
          </a:xfrm>
        </p:spPr>
        <p:txBody>
          <a:bodyPr>
            <a:noAutofit/>
          </a:bodyPr>
          <a:lstStyle/>
          <a:p>
            <a:r>
              <a:rPr lang="el-GR" sz="3600" dirty="0" smtClean="0">
                <a:solidFill>
                  <a:srgbClr val="FF0000"/>
                </a:solidFill>
              </a:rPr>
              <a:t>Περιθώριο συμμετοχής</a:t>
            </a:r>
            <a:br>
              <a:rPr lang="el-GR" sz="3600" dirty="0" smtClean="0">
                <a:solidFill>
                  <a:srgbClr val="FF0000"/>
                </a:solidFill>
              </a:rPr>
            </a:br>
            <a:r>
              <a:rPr lang="en-GB" sz="3600" dirty="0" smtClean="0">
                <a:solidFill>
                  <a:srgbClr val="FF0000"/>
                </a:solidFill>
              </a:rPr>
              <a:t>(contribution margin)</a:t>
            </a:r>
            <a:endParaRPr lang="el-GR" sz="2400" dirty="0">
              <a:solidFill>
                <a:srgbClr val="FF0000"/>
              </a:solidFill>
            </a:endParaRPr>
          </a:p>
        </p:txBody>
      </p:sp>
      <p:sp>
        <p:nvSpPr>
          <p:cNvPr id="4" name="Rectangle 3"/>
          <p:cNvSpPr/>
          <p:nvPr/>
        </p:nvSpPr>
        <p:spPr>
          <a:xfrm>
            <a:off x="8610600" y="6297168"/>
            <a:ext cx="540000" cy="408432"/>
          </a:xfrm>
          <a:prstGeom prst="rect">
            <a:avLst/>
          </a:prstGeom>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400" b="1" dirty="0" smtClean="0"/>
              <a:t>2</a:t>
            </a:r>
            <a:r>
              <a:rPr lang="en-GB" sz="2400" b="1" dirty="0" smtClean="0"/>
              <a:t>9</a:t>
            </a:r>
            <a:endParaRPr lang="el-GR" sz="2400" b="1" dirty="0"/>
          </a:p>
        </p:txBody>
      </p:sp>
      <p:sp>
        <p:nvSpPr>
          <p:cNvPr id="6" name="Rectangle 28"/>
          <p:cNvSpPr/>
          <p:nvPr/>
        </p:nvSpPr>
        <p:spPr>
          <a:xfrm>
            <a:off x="0" y="6297168"/>
            <a:ext cx="1080000" cy="408432"/>
          </a:xfrm>
          <a:prstGeom prst="rect">
            <a:avLst/>
          </a:prstGeom>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l-GR" b="1" dirty="0" smtClean="0"/>
              <a:t>Εισαγωγή</a:t>
            </a:r>
            <a:endParaRPr lang="el-GR" b="1" dirty="0"/>
          </a:p>
        </p:txBody>
      </p:sp>
      <p:cxnSp>
        <p:nvCxnSpPr>
          <p:cNvPr id="9" name="Ευθεία γραμμή σύνδεσης 8"/>
          <p:cNvCxnSpPr/>
          <p:nvPr/>
        </p:nvCxnSpPr>
        <p:spPr>
          <a:xfrm>
            <a:off x="1154400" y="6248400"/>
            <a:ext cx="7380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612000" y="1676400"/>
            <a:ext cx="7920000" cy="3877985"/>
          </a:xfrm>
          <a:prstGeom prst="rect">
            <a:avLst/>
          </a:prstGeom>
          <a:noFill/>
        </p:spPr>
        <p:txBody>
          <a:bodyPr wrap="square" rtlCol="0">
            <a:spAutoFit/>
          </a:bodyPr>
          <a:lstStyle/>
          <a:p>
            <a:pPr indent="-273050">
              <a:lnSpc>
                <a:spcPct val="150000"/>
              </a:lnSpc>
            </a:pPr>
            <a:r>
              <a:rPr lang="el-GR" altLang="el-GR" sz="2400" dirty="0" smtClean="0">
                <a:solidFill>
                  <a:schemeClr val="tx2"/>
                </a:solidFill>
              </a:rPr>
              <a:t>Η διαφορά € 8 μεταξύ της τιμής πώλησης (€ 20) και του ανά μονάδα μεταβλητού κόστους (€ 12) λέγεται περιθώριο συμμετοχής ανά μονάδα (</a:t>
            </a:r>
            <a:r>
              <a:rPr lang="en-GB" altLang="el-GR" sz="2400" dirty="0" smtClean="0">
                <a:solidFill>
                  <a:schemeClr val="tx2"/>
                </a:solidFill>
              </a:rPr>
              <a:t>Contribution margin).</a:t>
            </a:r>
          </a:p>
          <a:p>
            <a:pPr indent="-273050">
              <a:lnSpc>
                <a:spcPct val="150000"/>
              </a:lnSpc>
            </a:pPr>
            <a:r>
              <a:rPr lang="el-GR" altLang="el-GR" sz="2400" dirty="0" smtClean="0">
                <a:solidFill>
                  <a:schemeClr val="tx2"/>
                </a:solidFill>
              </a:rPr>
              <a:t>Το περιθώριο αυτό αναγόμενο σε ποσοστό επί τοις εκατό της τιμής πώλησης, εν προκειμένω</a:t>
            </a:r>
            <a:r>
              <a:rPr lang="en-GB" altLang="el-GR" sz="2400" dirty="0" smtClean="0">
                <a:solidFill>
                  <a:schemeClr val="tx2"/>
                </a:solidFill>
              </a:rPr>
              <a:t> 8/20</a:t>
            </a:r>
            <a:r>
              <a:rPr lang="el-GR" altLang="el-GR" sz="2400" dirty="0" smtClean="0">
                <a:solidFill>
                  <a:schemeClr val="tx2"/>
                </a:solidFill>
              </a:rPr>
              <a:t> </a:t>
            </a:r>
            <a:r>
              <a:rPr lang="en-GB" altLang="el-GR" sz="2400" dirty="0" smtClean="0">
                <a:solidFill>
                  <a:schemeClr val="tx2"/>
                </a:solidFill>
              </a:rPr>
              <a:t>= 40%, </a:t>
            </a:r>
            <a:r>
              <a:rPr lang="el-GR" altLang="el-GR" sz="2200" dirty="0" smtClean="0">
                <a:solidFill>
                  <a:schemeClr val="tx2"/>
                </a:solidFill>
              </a:rPr>
              <a:t>λέγεται ποσοστιαίο περιθώριο συμμετοχής (</a:t>
            </a:r>
            <a:r>
              <a:rPr lang="en-GB" altLang="el-GR" sz="2200" dirty="0" smtClean="0">
                <a:solidFill>
                  <a:schemeClr val="tx2"/>
                </a:solidFill>
              </a:rPr>
              <a:t>percentage contribution margin).</a:t>
            </a:r>
            <a:r>
              <a:rPr lang="el-GR" altLang="el-GR" sz="2200" dirty="0" smtClean="0">
                <a:solidFill>
                  <a:schemeClr val="tx2"/>
                </a:solidFill>
              </a:rPr>
              <a:t> </a:t>
            </a:r>
            <a:endParaRPr lang="el-GR" altLang="el-GR" sz="2200" dirty="0">
              <a:solidFill>
                <a:schemeClr val="tx2"/>
              </a:solidFill>
            </a:endParaRPr>
          </a:p>
        </p:txBody>
      </p:sp>
      <p:sp>
        <p:nvSpPr>
          <p:cNvPr id="10" name="TextBox 9"/>
          <p:cNvSpPr txBox="1"/>
          <p:nvPr/>
        </p:nvSpPr>
        <p:spPr>
          <a:xfrm>
            <a:off x="1049592" y="5943600"/>
            <a:ext cx="7561008" cy="646331"/>
          </a:xfrm>
          <a:prstGeom prst="rect">
            <a:avLst/>
          </a:prstGeom>
          <a:noFill/>
        </p:spPr>
        <p:txBody>
          <a:bodyPr wrap="square" rtlCol="0">
            <a:spAutoFit/>
          </a:bodyPr>
          <a:lstStyle/>
          <a:p>
            <a:r>
              <a:rPr lang="el-GR" dirty="0" smtClean="0">
                <a:solidFill>
                  <a:schemeClr val="tx2">
                    <a:lumMod val="50000"/>
                  </a:schemeClr>
                </a:solidFill>
              </a:rPr>
              <a:t>ΔΙΟΙΚΗΤΙΚΗ ΛΟΓΙΣΤΙΚΗ </a:t>
            </a:r>
            <a:endParaRPr lang="el-GR" dirty="0">
              <a:solidFill>
                <a:schemeClr val="tx2">
                  <a:lumMod val="50000"/>
                </a:schemeClr>
              </a:solidFill>
            </a:endParaRPr>
          </a:p>
          <a:p>
            <a:r>
              <a:rPr lang="el-GR" dirty="0" smtClean="0">
                <a:solidFill>
                  <a:schemeClr val="tx2">
                    <a:lumMod val="50000"/>
                  </a:schemeClr>
                </a:solidFill>
              </a:rPr>
              <a:t>Εξετάζοντας το παρελθόν και το μέλλον</a:t>
            </a:r>
            <a:endParaRPr lang="el-GR" dirty="0">
              <a:solidFill>
                <a:schemeClr val="tx2">
                  <a:lumMod val="50000"/>
                </a:schemeClr>
              </a:solidFill>
            </a:endParaRPr>
          </a:p>
        </p:txBody>
      </p:sp>
    </p:spTree>
    <p:extLst>
      <p:ext uri="{BB962C8B-B14F-4D97-AF65-F5344CB8AC3E}">
        <p14:creationId xmlns:p14="http://schemas.microsoft.com/office/powerpoint/2010/main" val="210626024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70243"/>
            <a:ext cx="8229600" cy="769441"/>
          </a:xfrm>
        </p:spPr>
        <p:txBody>
          <a:bodyPr>
            <a:noAutofit/>
          </a:bodyPr>
          <a:lstStyle/>
          <a:p>
            <a:r>
              <a:rPr lang="el-GR" sz="3200" dirty="0" smtClean="0">
                <a:solidFill>
                  <a:srgbClr val="FF0000"/>
                </a:solidFill>
              </a:rPr>
              <a:t>Ένα κρίσιμο ερώτημα</a:t>
            </a:r>
            <a:endParaRPr lang="el-GR" sz="3200" dirty="0">
              <a:solidFill>
                <a:srgbClr val="FF0000"/>
              </a:solidFill>
            </a:endParaRPr>
          </a:p>
        </p:txBody>
      </p:sp>
      <p:sp>
        <p:nvSpPr>
          <p:cNvPr id="4" name="Rectangle 3"/>
          <p:cNvSpPr/>
          <p:nvPr/>
        </p:nvSpPr>
        <p:spPr>
          <a:xfrm>
            <a:off x="8610600" y="6297168"/>
            <a:ext cx="540000" cy="408432"/>
          </a:xfrm>
          <a:prstGeom prst="rect">
            <a:avLst/>
          </a:prstGeom>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smtClean="0"/>
              <a:t>30</a:t>
            </a:r>
            <a:endParaRPr lang="el-GR" sz="2400" b="1" dirty="0"/>
          </a:p>
        </p:txBody>
      </p:sp>
      <p:sp>
        <p:nvSpPr>
          <p:cNvPr id="6" name="Rectangle 28"/>
          <p:cNvSpPr/>
          <p:nvPr/>
        </p:nvSpPr>
        <p:spPr>
          <a:xfrm>
            <a:off x="0" y="6297168"/>
            <a:ext cx="1080000" cy="408432"/>
          </a:xfrm>
          <a:prstGeom prst="rect">
            <a:avLst/>
          </a:prstGeom>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l-GR" b="1" dirty="0" smtClean="0"/>
              <a:t>Εισαγωγή</a:t>
            </a:r>
            <a:endParaRPr lang="el-GR" b="1" dirty="0"/>
          </a:p>
        </p:txBody>
      </p:sp>
      <p:cxnSp>
        <p:nvCxnSpPr>
          <p:cNvPr id="9" name="Ευθεία γραμμή σύνδεσης 8"/>
          <p:cNvCxnSpPr/>
          <p:nvPr/>
        </p:nvCxnSpPr>
        <p:spPr>
          <a:xfrm>
            <a:off x="1154400" y="6248400"/>
            <a:ext cx="7380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612000" y="1676400"/>
            <a:ext cx="7920000" cy="3677289"/>
          </a:xfrm>
          <a:prstGeom prst="rect">
            <a:avLst/>
          </a:prstGeom>
          <a:noFill/>
        </p:spPr>
        <p:txBody>
          <a:bodyPr wrap="square" rtlCol="0">
            <a:spAutoFit/>
          </a:bodyPr>
          <a:lstStyle/>
          <a:p>
            <a:pPr>
              <a:lnSpc>
                <a:spcPct val="120000"/>
              </a:lnSpc>
              <a:spcBef>
                <a:spcPts val="600"/>
              </a:spcBef>
            </a:pPr>
            <a:r>
              <a:rPr lang="el-GR" sz="2800" dirty="0" smtClean="0">
                <a:solidFill>
                  <a:schemeClr val="tx2"/>
                </a:solidFill>
              </a:rPr>
              <a:t>Είναι όλα τα στοιχεία κόστους το ίδιο χρήσιμα στη λήψη αποφάσεων; Π</a:t>
            </a:r>
            <a:r>
              <a:rPr lang="el-GR" sz="2800" dirty="0">
                <a:solidFill>
                  <a:schemeClr val="tx2"/>
                </a:solidFill>
              </a:rPr>
              <a:t>ώ</a:t>
            </a:r>
            <a:r>
              <a:rPr lang="el-GR" sz="2800" dirty="0" smtClean="0">
                <a:solidFill>
                  <a:schemeClr val="tx2"/>
                </a:solidFill>
              </a:rPr>
              <a:t>ς μπορούμε να διακρίνουμε και να απομονώσουμε εκείνα που θα μας βοηθήσουν σε θέματα τιμολόγησης, προγραμματισμού της δράσης</a:t>
            </a:r>
            <a:r>
              <a:rPr lang="en-GB" sz="2800" dirty="0" smtClean="0">
                <a:solidFill>
                  <a:schemeClr val="tx2"/>
                </a:solidFill>
              </a:rPr>
              <a:t>,</a:t>
            </a:r>
            <a:r>
              <a:rPr lang="el-GR" sz="2800" dirty="0" smtClean="0">
                <a:solidFill>
                  <a:schemeClr val="tx2"/>
                </a:solidFill>
              </a:rPr>
              <a:t> αξιολόγησης των επιδόσεων και εντοπισμού αδυναμιών και δυσλειτουργιών μιας επιχείρησης;</a:t>
            </a:r>
            <a:endParaRPr lang="el-GR" sz="2800" dirty="0">
              <a:solidFill>
                <a:schemeClr val="tx2"/>
              </a:solidFill>
            </a:endParaRPr>
          </a:p>
        </p:txBody>
      </p:sp>
      <p:sp>
        <p:nvSpPr>
          <p:cNvPr id="10" name="TextBox 9"/>
          <p:cNvSpPr txBox="1"/>
          <p:nvPr/>
        </p:nvSpPr>
        <p:spPr>
          <a:xfrm>
            <a:off x="1049592" y="5943600"/>
            <a:ext cx="7561008" cy="646331"/>
          </a:xfrm>
          <a:prstGeom prst="rect">
            <a:avLst/>
          </a:prstGeom>
          <a:noFill/>
        </p:spPr>
        <p:txBody>
          <a:bodyPr wrap="square" rtlCol="0">
            <a:spAutoFit/>
          </a:bodyPr>
          <a:lstStyle/>
          <a:p>
            <a:r>
              <a:rPr lang="el-GR" dirty="0" smtClean="0">
                <a:solidFill>
                  <a:schemeClr val="tx2">
                    <a:lumMod val="50000"/>
                  </a:schemeClr>
                </a:solidFill>
              </a:rPr>
              <a:t>ΔΙΟΙΚΗΤΙΚΗ ΛΟΓΙΣΤΙΚΗ </a:t>
            </a:r>
            <a:endParaRPr lang="el-GR" dirty="0">
              <a:solidFill>
                <a:schemeClr val="tx2">
                  <a:lumMod val="50000"/>
                </a:schemeClr>
              </a:solidFill>
            </a:endParaRPr>
          </a:p>
          <a:p>
            <a:r>
              <a:rPr lang="el-GR" dirty="0" smtClean="0">
                <a:solidFill>
                  <a:schemeClr val="tx2">
                    <a:lumMod val="50000"/>
                  </a:schemeClr>
                </a:solidFill>
              </a:rPr>
              <a:t>Εξετάζοντας το παρελθόν και το μέλλον</a:t>
            </a:r>
            <a:endParaRPr lang="el-GR" dirty="0">
              <a:solidFill>
                <a:schemeClr val="tx2">
                  <a:lumMod val="50000"/>
                </a:schemeClr>
              </a:solidFill>
            </a:endParaRPr>
          </a:p>
        </p:txBody>
      </p:sp>
    </p:spTree>
    <p:extLst>
      <p:ext uri="{BB962C8B-B14F-4D97-AF65-F5344CB8AC3E}">
        <p14:creationId xmlns:p14="http://schemas.microsoft.com/office/powerpoint/2010/main" val="136935740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fade">
                                      <p:cBhvr>
                                        <p:cTn id="13" dur="1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70243"/>
            <a:ext cx="8229600" cy="769441"/>
          </a:xfrm>
        </p:spPr>
        <p:txBody>
          <a:bodyPr>
            <a:noAutofit/>
          </a:bodyPr>
          <a:lstStyle/>
          <a:p>
            <a:r>
              <a:rPr lang="el-GR" sz="3200" dirty="0" smtClean="0">
                <a:solidFill>
                  <a:srgbClr val="FF0000"/>
                </a:solidFill>
              </a:rPr>
              <a:t>Οι τρεις βασικές λειτουργίες μιας επιχείρησης</a:t>
            </a:r>
            <a:endParaRPr lang="el-GR" sz="3200" dirty="0">
              <a:solidFill>
                <a:srgbClr val="FF0000"/>
              </a:solidFill>
            </a:endParaRPr>
          </a:p>
        </p:txBody>
      </p:sp>
      <p:sp>
        <p:nvSpPr>
          <p:cNvPr id="4" name="Rectangle 3"/>
          <p:cNvSpPr/>
          <p:nvPr/>
        </p:nvSpPr>
        <p:spPr>
          <a:xfrm>
            <a:off x="8610600" y="6297168"/>
            <a:ext cx="540000" cy="408432"/>
          </a:xfrm>
          <a:prstGeom prst="rect">
            <a:avLst/>
          </a:prstGeom>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smtClean="0"/>
              <a:t>31</a:t>
            </a:r>
            <a:endParaRPr lang="el-GR" sz="2400" b="1" dirty="0"/>
          </a:p>
        </p:txBody>
      </p:sp>
      <p:sp>
        <p:nvSpPr>
          <p:cNvPr id="6" name="Rectangle 28"/>
          <p:cNvSpPr/>
          <p:nvPr/>
        </p:nvSpPr>
        <p:spPr>
          <a:xfrm>
            <a:off x="0" y="6297168"/>
            <a:ext cx="1080000" cy="408432"/>
          </a:xfrm>
          <a:prstGeom prst="rect">
            <a:avLst/>
          </a:prstGeom>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l-GR" b="1" dirty="0" smtClean="0"/>
              <a:t>Εισαγωγή</a:t>
            </a:r>
            <a:endParaRPr lang="el-GR" b="1" dirty="0"/>
          </a:p>
        </p:txBody>
      </p:sp>
      <p:cxnSp>
        <p:nvCxnSpPr>
          <p:cNvPr id="9" name="Ευθεία γραμμή σύνδεσης 8"/>
          <p:cNvCxnSpPr/>
          <p:nvPr/>
        </p:nvCxnSpPr>
        <p:spPr>
          <a:xfrm>
            <a:off x="1154400" y="6248400"/>
            <a:ext cx="7380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612000" y="1676400"/>
            <a:ext cx="7920000" cy="3647152"/>
          </a:xfrm>
          <a:prstGeom prst="rect">
            <a:avLst/>
          </a:prstGeom>
          <a:noFill/>
        </p:spPr>
        <p:txBody>
          <a:bodyPr wrap="square" rtlCol="0">
            <a:spAutoFit/>
          </a:bodyPr>
          <a:lstStyle/>
          <a:p>
            <a:pPr>
              <a:lnSpc>
                <a:spcPct val="150000"/>
              </a:lnSpc>
              <a:spcBef>
                <a:spcPts val="600"/>
              </a:spcBef>
            </a:pPr>
            <a:r>
              <a:rPr lang="el-GR" sz="2400" dirty="0" smtClean="0">
                <a:solidFill>
                  <a:schemeClr val="tx2"/>
                </a:solidFill>
              </a:rPr>
              <a:t>Η απάντηση στο παραπάνω ερώτημα απαιτεί τη συστηματική κατάταξη των στοιχείων κόστους σύμφωνα με τις βασικές λειτουργίες μιας επιχείρησης.</a:t>
            </a:r>
          </a:p>
          <a:p>
            <a:pPr marL="285750" indent="-285750">
              <a:lnSpc>
                <a:spcPct val="150000"/>
              </a:lnSpc>
              <a:spcBef>
                <a:spcPts val="600"/>
              </a:spcBef>
              <a:buFont typeface="Wingdings" panose="05000000000000000000" pitchFamily="2" charset="2"/>
              <a:buChar char="v"/>
            </a:pPr>
            <a:r>
              <a:rPr lang="el-GR" sz="2400" dirty="0" smtClean="0">
                <a:solidFill>
                  <a:schemeClr val="tx2"/>
                </a:solidFill>
              </a:rPr>
              <a:t>Παραγωγή</a:t>
            </a:r>
          </a:p>
          <a:p>
            <a:pPr marL="285750" indent="-285750">
              <a:lnSpc>
                <a:spcPct val="150000"/>
              </a:lnSpc>
              <a:spcBef>
                <a:spcPts val="600"/>
              </a:spcBef>
              <a:buFont typeface="Wingdings" panose="05000000000000000000" pitchFamily="2" charset="2"/>
              <a:buChar char="v"/>
              <a:tabLst>
                <a:tab pos="2695575" algn="l"/>
              </a:tabLst>
            </a:pPr>
            <a:r>
              <a:rPr lang="el-GR" sz="2400" dirty="0" smtClean="0">
                <a:solidFill>
                  <a:schemeClr val="tx2"/>
                </a:solidFill>
              </a:rPr>
              <a:t>Διάθεση</a:t>
            </a:r>
          </a:p>
          <a:p>
            <a:pPr marL="285750" indent="-285750">
              <a:lnSpc>
                <a:spcPct val="150000"/>
              </a:lnSpc>
              <a:spcBef>
                <a:spcPts val="600"/>
              </a:spcBef>
              <a:buFont typeface="Wingdings" panose="05000000000000000000" pitchFamily="2" charset="2"/>
              <a:buChar char="v"/>
            </a:pPr>
            <a:r>
              <a:rPr lang="el-GR" sz="2400" dirty="0" smtClean="0">
                <a:solidFill>
                  <a:schemeClr val="tx2"/>
                </a:solidFill>
              </a:rPr>
              <a:t>Διοίκηση</a:t>
            </a:r>
            <a:endParaRPr lang="el-GR" sz="2400" dirty="0">
              <a:solidFill>
                <a:schemeClr val="tx2"/>
              </a:solidFill>
            </a:endParaRPr>
          </a:p>
        </p:txBody>
      </p:sp>
      <p:sp>
        <p:nvSpPr>
          <p:cNvPr id="10" name="TextBox 9"/>
          <p:cNvSpPr txBox="1"/>
          <p:nvPr/>
        </p:nvSpPr>
        <p:spPr>
          <a:xfrm>
            <a:off x="1049592" y="5943600"/>
            <a:ext cx="7561008" cy="646331"/>
          </a:xfrm>
          <a:prstGeom prst="rect">
            <a:avLst/>
          </a:prstGeom>
          <a:noFill/>
        </p:spPr>
        <p:txBody>
          <a:bodyPr wrap="square" rtlCol="0">
            <a:spAutoFit/>
          </a:bodyPr>
          <a:lstStyle/>
          <a:p>
            <a:r>
              <a:rPr lang="el-GR" dirty="0" smtClean="0">
                <a:solidFill>
                  <a:schemeClr val="tx2">
                    <a:lumMod val="50000"/>
                  </a:schemeClr>
                </a:solidFill>
              </a:rPr>
              <a:t>ΔΙΟΙΚΗΤΙΚΗ ΛΟΓΙΣΤΙΚΗ </a:t>
            </a:r>
            <a:endParaRPr lang="el-GR" dirty="0">
              <a:solidFill>
                <a:schemeClr val="tx2">
                  <a:lumMod val="50000"/>
                </a:schemeClr>
              </a:solidFill>
            </a:endParaRPr>
          </a:p>
          <a:p>
            <a:r>
              <a:rPr lang="el-GR" dirty="0" smtClean="0">
                <a:solidFill>
                  <a:schemeClr val="tx2">
                    <a:lumMod val="50000"/>
                  </a:schemeClr>
                </a:solidFill>
              </a:rPr>
              <a:t>Εξετάζοντας το παρελθόν και το μέλλον</a:t>
            </a:r>
            <a:endParaRPr lang="el-GR" dirty="0">
              <a:solidFill>
                <a:schemeClr val="tx2">
                  <a:lumMod val="50000"/>
                </a:schemeClr>
              </a:solidFill>
            </a:endParaRPr>
          </a:p>
        </p:txBody>
      </p:sp>
    </p:spTree>
    <p:extLst>
      <p:ext uri="{BB962C8B-B14F-4D97-AF65-F5344CB8AC3E}">
        <p14:creationId xmlns:p14="http://schemas.microsoft.com/office/powerpoint/2010/main" val="239730787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fade">
                                      <p:cBhvr>
                                        <p:cTn id="13" dur="2000"/>
                                        <p:tgtEl>
                                          <p:spTgt spid="5">
                                            <p:txEl>
                                              <p:pRg st="0" end="0"/>
                                            </p:txEl>
                                          </p:spTgt>
                                        </p:tgtEl>
                                      </p:cBhvr>
                                    </p:animEffect>
                                  </p:childTnLst>
                                </p:cTn>
                              </p:par>
                            </p:childTnLst>
                          </p:cTn>
                        </p:par>
                        <p:par>
                          <p:cTn id="14" fill="hold">
                            <p:stCondLst>
                              <p:cond delay="3000"/>
                            </p:stCondLst>
                            <p:childTnLst>
                              <p:par>
                                <p:cTn id="15" presetID="10" presetClass="entr" presetSubtype="0" fill="hold" grpId="0" nodeType="after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2000"/>
                                        <p:tgtEl>
                                          <p:spTgt spid="5">
                                            <p:txEl>
                                              <p:pRg st="1" end="1"/>
                                            </p:txEl>
                                          </p:spTgt>
                                        </p:tgtEl>
                                      </p:cBhvr>
                                    </p:animEffect>
                                  </p:childTnLst>
                                </p:cTn>
                              </p:par>
                            </p:childTnLst>
                          </p:cTn>
                        </p:par>
                        <p:par>
                          <p:cTn id="18" fill="hold">
                            <p:stCondLst>
                              <p:cond delay="5000"/>
                            </p:stCondLst>
                            <p:childTnLst>
                              <p:par>
                                <p:cTn id="19" presetID="10" presetClass="entr" presetSubtype="0" fill="hold" grpId="0" nodeType="after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2000"/>
                                        <p:tgtEl>
                                          <p:spTgt spid="5">
                                            <p:txEl>
                                              <p:pRg st="2" end="2"/>
                                            </p:txEl>
                                          </p:spTgt>
                                        </p:tgtEl>
                                      </p:cBhvr>
                                    </p:animEffect>
                                  </p:childTnLst>
                                </p:cTn>
                              </p:par>
                            </p:childTnLst>
                          </p:cTn>
                        </p:par>
                        <p:par>
                          <p:cTn id="22" fill="hold">
                            <p:stCondLst>
                              <p:cond delay="7000"/>
                            </p:stCondLst>
                            <p:childTnLst>
                              <p:par>
                                <p:cTn id="23" presetID="10" presetClass="entr" presetSubtype="0" fill="hold" grpId="0" nodeType="after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Effect transition="in" filter="fade">
                                      <p:cBhvr>
                                        <p:cTn id="25" dur="2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610600" y="6297168"/>
            <a:ext cx="540000" cy="408432"/>
          </a:xfrm>
          <a:prstGeom prst="rect">
            <a:avLst/>
          </a:prstGeom>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smtClean="0"/>
              <a:t>32</a:t>
            </a:r>
            <a:endParaRPr lang="el-GR" sz="2400" b="1" dirty="0"/>
          </a:p>
        </p:txBody>
      </p:sp>
      <p:sp>
        <p:nvSpPr>
          <p:cNvPr id="6" name="Rectangle 28"/>
          <p:cNvSpPr/>
          <p:nvPr/>
        </p:nvSpPr>
        <p:spPr>
          <a:xfrm>
            <a:off x="0" y="6297168"/>
            <a:ext cx="1080000" cy="408432"/>
          </a:xfrm>
          <a:prstGeom prst="rect">
            <a:avLst/>
          </a:prstGeom>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l-GR" b="1" dirty="0" smtClean="0"/>
              <a:t>Εισαγωγή</a:t>
            </a:r>
            <a:endParaRPr lang="el-GR" b="1" dirty="0"/>
          </a:p>
        </p:txBody>
      </p:sp>
      <p:cxnSp>
        <p:nvCxnSpPr>
          <p:cNvPr id="9" name="Ευθεία γραμμή σύνδεσης 8"/>
          <p:cNvCxnSpPr/>
          <p:nvPr/>
        </p:nvCxnSpPr>
        <p:spPr>
          <a:xfrm>
            <a:off x="1154400" y="6248400"/>
            <a:ext cx="7380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049592" y="5943600"/>
            <a:ext cx="7561008" cy="646331"/>
          </a:xfrm>
          <a:prstGeom prst="rect">
            <a:avLst/>
          </a:prstGeom>
          <a:noFill/>
        </p:spPr>
        <p:txBody>
          <a:bodyPr wrap="square" rtlCol="0">
            <a:spAutoFit/>
          </a:bodyPr>
          <a:lstStyle/>
          <a:p>
            <a:r>
              <a:rPr lang="el-GR" dirty="0" smtClean="0">
                <a:solidFill>
                  <a:schemeClr val="tx2">
                    <a:lumMod val="50000"/>
                  </a:schemeClr>
                </a:solidFill>
              </a:rPr>
              <a:t>ΔΙΟΙΚΗΤΙΚΗ ΛΟΓΙΣΤΙΚΗ </a:t>
            </a:r>
            <a:endParaRPr lang="el-GR" dirty="0">
              <a:solidFill>
                <a:schemeClr val="tx2">
                  <a:lumMod val="50000"/>
                </a:schemeClr>
              </a:solidFill>
            </a:endParaRPr>
          </a:p>
          <a:p>
            <a:r>
              <a:rPr lang="el-GR" dirty="0" smtClean="0">
                <a:solidFill>
                  <a:schemeClr val="tx2">
                    <a:lumMod val="50000"/>
                  </a:schemeClr>
                </a:solidFill>
              </a:rPr>
              <a:t>Εξετάζοντας το παρελθόν και το μέλλον</a:t>
            </a:r>
            <a:endParaRPr lang="el-GR" dirty="0">
              <a:solidFill>
                <a:schemeClr val="tx2">
                  <a:lumMod val="50000"/>
                </a:schemeClr>
              </a:solidFill>
            </a:endParaRPr>
          </a:p>
        </p:txBody>
      </p:sp>
      <p:grpSp>
        <p:nvGrpSpPr>
          <p:cNvPr id="39" name="Ομάδα 38"/>
          <p:cNvGrpSpPr/>
          <p:nvPr/>
        </p:nvGrpSpPr>
        <p:grpSpPr>
          <a:xfrm>
            <a:off x="257400" y="457200"/>
            <a:ext cx="8604150" cy="3698700"/>
            <a:chOff x="257400" y="457200"/>
            <a:chExt cx="8604150" cy="3698700"/>
          </a:xfrm>
        </p:grpSpPr>
        <p:sp>
          <p:nvSpPr>
            <p:cNvPr id="7" name="Στρογγυλεμένο ορθογώνιο 6"/>
            <p:cNvSpPr/>
            <p:nvPr/>
          </p:nvSpPr>
          <p:spPr>
            <a:xfrm>
              <a:off x="1692000" y="457200"/>
              <a:ext cx="5760000" cy="576000"/>
            </a:xfrm>
            <a:prstGeom prst="roundRect">
              <a:avLst/>
            </a:prstGeom>
            <a:solidFill>
              <a:srgbClr val="CC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400" dirty="0" smtClean="0"/>
                <a:t>Μέθοδοι κοστολόγησης</a:t>
              </a:r>
              <a:endParaRPr lang="el-GR" sz="2400" dirty="0"/>
            </a:p>
          </p:txBody>
        </p:sp>
        <p:cxnSp>
          <p:nvCxnSpPr>
            <p:cNvPr id="11" name="Ευθεία γραμμή σύνδεσης 10"/>
            <p:cNvCxnSpPr>
              <a:stCxn id="7" idx="2"/>
            </p:cNvCxnSpPr>
            <p:nvPr/>
          </p:nvCxnSpPr>
          <p:spPr>
            <a:xfrm flipH="1">
              <a:off x="979800" y="1033200"/>
              <a:ext cx="3592200" cy="977676"/>
            </a:xfrm>
            <a:prstGeom prst="line">
              <a:avLst/>
            </a:prstGeom>
            <a:ln w="19050">
              <a:solidFill>
                <a:srgbClr val="CC66FF"/>
              </a:solidFill>
            </a:ln>
          </p:spPr>
          <p:style>
            <a:lnRef idx="1">
              <a:schemeClr val="accent1"/>
            </a:lnRef>
            <a:fillRef idx="0">
              <a:schemeClr val="accent1"/>
            </a:fillRef>
            <a:effectRef idx="0">
              <a:schemeClr val="accent1"/>
            </a:effectRef>
            <a:fontRef idx="minor">
              <a:schemeClr val="tx1"/>
            </a:fontRef>
          </p:style>
        </p:cxnSp>
        <p:sp>
          <p:nvSpPr>
            <p:cNvPr id="12" name="Στρογγυλεμένο ορθογώνιο 11"/>
            <p:cNvSpPr/>
            <p:nvPr/>
          </p:nvSpPr>
          <p:spPr>
            <a:xfrm>
              <a:off x="257400" y="2012400"/>
              <a:ext cx="1800000" cy="118800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l-GR" dirty="0">
                  <a:solidFill>
                    <a:schemeClr val="tx2">
                      <a:lumMod val="50000"/>
                    </a:schemeClr>
                  </a:solidFill>
                </a:rPr>
                <a:t>α</a:t>
              </a:r>
              <a:r>
                <a:rPr lang="el-GR" dirty="0" smtClean="0">
                  <a:solidFill>
                    <a:schemeClr val="tx2">
                      <a:lumMod val="50000"/>
                    </a:schemeClr>
                  </a:solidFill>
                </a:rPr>
                <a:t>πορροφητική κοστολόγηση </a:t>
              </a:r>
              <a:r>
                <a:rPr lang="en-GB" dirty="0" smtClean="0">
                  <a:solidFill>
                    <a:schemeClr val="tx2">
                      <a:lumMod val="50000"/>
                    </a:schemeClr>
                  </a:solidFill>
                </a:rPr>
                <a:t>(absorption costing)</a:t>
              </a:r>
              <a:endParaRPr lang="el-GR" dirty="0">
                <a:solidFill>
                  <a:schemeClr val="tx2">
                    <a:lumMod val="50000"/>
                  </a:schemeClr>
                </a:solidFill>
              </a:endParaRPr>
            </a:p>
          </p:txBody>
        </p:sp>
        <p:sp>
          <p:nvSpPr>
            <p:cNvPr id="13" name="Στρογγυλεμένο ορθογώνιο 12"/>
            <p:cNvSpPr/>
            <p:nvPr/>
          </p:nvSpPr>
          <p:spPr>
            <a:xfrm>
              <a:off x="2714850" y="2010876"/>
              <a:ext cx="1800000" cy="118800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l-GR" dirty="0">
                  <a:solidFill>
                    <a:schemeClr val="tx2">
                      <a:lumMod val="50000"/>
                    </a:schemeClr>
                  </a:solidFill>
                </a:rPr>
                <a:t>ο</a:t>
              </a:r>
              <a:r>
                <a:rPr lang="el-GR" dirty="0" smtClean="0">
                  <a:solidFill>
                    <a:schemeClr val="tx2">
                      <a:lumMod val="50000"/>
                    </a:schemeClr>
                  </a:solidFill>
                </a:rPr>
                <a:t>ριακή κοστολόγηση </a:t>
              </a:r>
              <a:r>
                <a:rPr lang="en-GB" dirty="0" smtClean="0">
                  <a:solidFill>
                    <a:schemeClr val="tx2">
                      <a:lumMod val="50000"/>
                    </a:schemeClr>
                  </a:solidFill>
                </a:rPr>
                <a:t>(marginal costing)</a:t>
              </a:r>
              <a:endParaRPr lang="el-GR" dirty="0">
                <a:solidFill>
                  <a:schemeClr val="tx2">
                    <a:lumMod val="50000"/>
                  </a:schemeClr>
                </a:solidFill>
              </a:endParaRPr>
            </a:p>
          </p:txBody>
        </p:sp>
        <p:sp>
          <p:nvSpPr>
            <p:cNvPr id="14" name="Στρογγυλεμένο ορθογώνιο 13"/>
            <p:cNvSpPr/>
            <p:nvPr/>
          </p:nvSpPr>
          <p:spPr>
            <a:xfrm>
              <a:off x="1562100" y="3435900"/>
              <a:ext cx="1692000" cy="720000"/>
            </a:xfrm>
            <a:prstGeom prst="roundRect">
              <a:avLst/>
            </a:prstGeom>
            <a:solidFill>
              <a:schemeClr val="bg1"/>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l-GR" dirty="0">
                  <a:solidFill>
                    <a:schemeClr val="accent6">
                      <a:lumMod val="50000"/>
                    </a:schemeClr>
                  </a:solidFill>
                </a:rPr>
                <a:t>π</a:t>
              </a:r>
              <a:r>
                <a:rPr lang="el-GR" dirty="0" smtClean="0">
                  <a:solidFill>
                    <a:schemeClr val="accent6">
                      <a:lumMod val="50000"/>
                    </a:schemeClr>
                  </a:solidFill>
                </a:rPr>
                <a:t>αραδοσιακές μέθοδοι</a:t>
              </a:r>
              <a:endParaRPr lang="el-GR" dirty="0">
                <a:solidFill>
                  <a:schemeClr val="accent6">
                    <a:lumMod val="50000"/>
                  </a:schemeClr>
                </a:solidFill>
              </a:endParaRPr>
            </a:p>
          </p:txBody>
        </p:sp>
        <p:cxnSp>
          <p:nvCxnSpPr>
            <p:cNvPr id="17" name="Ευθεία γραμμή σύνδεσης 16"/>
            <p:cNvCxnSpPr>
              <a:stCxn id="7" idx="2"/>
              <a:endCxn id="13" idx="0"/>
            </p:cNvCxnSpPr>
            <p:nvPr/>
          </p:nvCxnSpPr>
          <p:spPr>
            <a:xfrm flipH="1">
              <a:off x="3614850" y="1033200"/>
              <a:ext cx="957150" cy="977676"/>
            </a:xfrm>
            <a:prstGeom prst="line">
              <a:avLst/>
            </a:prstGeom>
            <a:ln w="19050">
              <a:solidFill>
                <a:srgbClr val="CC66FF"/>
              </a:solidFill>
            </a:ln>
          </p:spPr>
          <p:style>
            <a:lnRef idx="1">
              <a:schemeClr val="accent1"/>
            </a:lnRef>
            <a:fillRef idx="0">
              <a:schemeClr val="accent1"/>
            </a:fillRef>
            <a:effectRef idx="0">
              <a:schemeClr val="accent1"/>
            </a:effectRef>
            <a:fontRef idx="minor">
              <a:schemeClr val="tx1"/>
            </a:fontRef>
          </p:style>
        </p:cxnSp>
        <p:cxnSp>
          <p:nvCxnSpPr>
            <p:cNvPr id="21" name="Γωνιακή σύνδεση 20"/>
            <p:cNvCxnSpPr/>
            <p:nvPr/>
          </p:nvCxnSpPr>
          <p:spPr>
            <a:xfrm>
              <a:off x="979800" y="3352800"/>
              <a:ext cx="468000" cy="468000"/>
            </a:xfrm>
            <a:prstGeom prst="bentConnector3">
              <a:avLst>
                <a:gd name="adj1" fmla="val -1107"/>
              </a:avLst>
            </a:prstGeom>
            <a:ln w="19050">
              <a:solidFill>
                <a:schemeClr val="accent6">
                  <a:lumMod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4" name="Γωνιακή σύνδεση 23"/>
            <p:cNvCxnSpPr/>
            <p:nvPr/>
          </p:nvCxnSpPr>
          <p:spPr>
            <a:xfrm rot="10800000" flipV="1">
              <a:off x="3352801" y="3341999"/>
              <a:ext cx="468000" cy="468000"/>
            </a:xfrm>
            <a:prstGeom prst="bentConnector3">
              <a:avLst>
                <a:gd name="adj1" fmla="val -590"/>
              </a:avLst>
            </a:prstGeom>
            <a:ln w="19050">
              <a:solidFill>
                <a:schemeClr val="accent6">
                  <a:lumMod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8" name="Στρογγυλεμένο ορθογώνιο 27"/>
            <p:cNvSpPr/>
            <p:nvPr/>
          </p:nvSpPr>
          <p:spPr>
            <a:xfrm>
              <a:off x="4609650" y="2012400"/>
              <a:ext cx="1800000" cy="118800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lIns="36000" rIns="36000" rtlCol="0" anchor="ctr"/>
            <a:lstStyle/>
            <a:p>
              <a:pPr algn="ctr"/>
              <a:r>
                <a:rPr lang="el-GR" sz="1700" dirty="0">
                  <a:solidFill>
                    <a:schemeClr val="tx2">
                      <a:lumMod val="50000"/>
                    </a:schemeClr>
                  </a:solidFill>
                </a:rPr>
                <a:t>κ</a:t>
              </a:r>
              <a:r>
                <a:rPr lang="el-GR" sz="1700" dirty="0" smtClean="0">
                  <a:solidFill>
                    <a:schemeClr val="tx2">
                      <a:lumMod val="50000"/>
                    </a:schemeClr>
                  </a:solidFill>
                </a:rPr>
                <a:t>οστολόγηση βάσει δραστηριοτήτων (</a:t>
              </a:r>
              <a:r>
                <a:rPr lang="en-GB" sz="1700" dirty="0" smtClean="0">
                  <a:solidFill>
                    <a:schemeClr val="tx2">
                      <a:lumMod val="50000"/>
                    </a:schemeClr>
                  </a:solidFill>
                </a:rPr>
                <a:t>ABC)</a:t>
              </a:r>
              <a:endParaRPr lang="el-GR" sz="1700" dirty="0">
                <a:solidFill>
                  <a:schemeClr val="tx2">
                    <a:lumMod val="50000"/>
                  </a:schemeClr>
                </a:solidFill>
              </a:endParaRPr>
            </a:p>
          </p:txBody>
        </p:sp>
        <p:cxnSp>
          <p:nvCxnSpPr>
            <p:cNvPr id="31" name="Ευθεία γραμμή σύνδεσης 30"/>
            <p:cNvCxnSpPr>
              <a:stCxn id="7" idx="2"/>
              <a:endCxn id="28" idx="0"/>
            </p:cNvCxnSpPr>
            <p:nvPr/>
          </p:nvCxnSpPr>
          <p:spPr>
            <a:xfrm>
              <a:off x="4572000" y="1033200"/>
              <a:ext cx="937650" cy="979200"/>
            </a:xfrm>
            <a:prstGeom prst="line">
              <a:avLst/>
            </a:prstGeom>
            <a:ln w="19050">
              <a:solidFill>
                <a:srgbClr val="CC66FF"/>
              </a:solidFill>
            </a:ln>
          </p:spPr>
          <p:style>
            <a:lnRef idx="1">
              <a:schemeClr val="accent1"/>
            </a:lnRef>
            <a:fillRef idx="0">
              <a:schemeClr val="accent1"/>
            </a:fillRef>
            <a:effectRef idx="0">
              <a:schemeClr val="accent1"/>
            </a:effectRef>
            <a:fontRef idx="minor">
              <a:schemeClr val="tx1"/>
            </a:fontRef>
          </p:style>
        </p:cxnSp>
        <p:sp>
          <p:nvSpPr>
            <p:cNvPr id="32" name="Στρογγυλεμένο ορθογώνιο 31"/>
            <p:cNvSpPr/>
            <p:nvPr/>
          </p:nvSpPr>
          <p:spPr>
            <a:xfrm>
              <a:off x="7061550" y="2012400"/>
              <a:ext cx="1800000" cy="118800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l-GR" dirty="0">
                  <a:solidFill>
                    <a:schemeClr val="tx2">
                      <a:lumMod val="50000"/>
                    </a:schemeClr>
                  </a:solidFill>
                </a:rPr>
                <a:t>π</a:t>
              </a:r>
              <a:r>
                <a:rPr lang="el-GR" dirty="0" smtClean="0">
                  <a:solidFill>
                    <a:schemeClr val="tx2">
                      <a:lumMod val="50000"/>
                    </a:schemeClr>
                  </a:solidFill>
                </a:rPr>
                <a:t>ρότυπη κοστολόγηση </a:t>
              </a:r>
              <a:r>
                <a:rPr lang="en-GB" dirty="0" smtClean="0">
                  <a:solidFill>
                    <a:schemeClr val="tx2">
                      <a:lumMod val="50000"/>
                    </a:schemeClr>
                  </a:solidFill>
                </a:rPr>
                <a:t>(standard costing)</a:t>
              </a:r>
              <a:endParaRPr lang="el-GR" dirty="0">
                <a:solidFill>
                  <a:schemeClr val="tx2">
                    <a:lumMod val="50000"/>
                  </a:schemeClr>
                </a:solidFill>
              </a:endParaRPr>
            </a:p>
          </p:txBody>
        </p:sp>
        <p:cxnSp>
          <p:nvCxnSpPr>
            <p:cNvPr id="34" name="Ευθεία γραμμή σύνδεσης 33"/>
            <p:cNvCxnSpPr>
              <a:stCxn id="7" idx="2"/>
              <a:endCxn id="32" idx="0"/>
            </p:cNvCxnSpPr>
            <p:nvPr/>
          </p:nvCxnSpPr>
          <p:spPr>
            <a:xfrm>
              <a:off x="4572000" y="1033200"/>
              <a:ext cx="3389550" cy="979200"/>
            </a:xfrm>
            <a:prstGeom prst="line">
              <a:avLst/>
            </a:prstGeom>
            <a:ln w="19050">
              <a:solidFill>
                <a:srgbClr val="CC66FF"/>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52576944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70243"/>
            <a:ext cx="8229600" cy="769441"/>
          </a:xfrm>
        </p:spPr>
        <p:txBody>
          <a:bodyPr>
            <a:noAutofit/>
          </a:bodyPr>
          <a:lstStyle/>
          <a:p>
            <a:r>
              <a:rPr lang="el-GR" sz="3200" dirty="0" smtClean="0">
                <a:solidFill>
                  <a:srgbClr val="FF0000"/>
                </a:solidFill>
              </a:rPr>
              <a:t>Απορροφητική κοστολόγηση </a:t>
            </a:r>
            <a:r>
              <a:rPr lang="en-GB" sz="3200" dirty="0" smtClean="0">
                <a:solidFill>
                  <a:srgbClr val="FF0000"/>
                </a:solidFill>
              </a:rPr>
              <a:t/>
            </a:r>
            <a:br>
              <a:rPr lang="en-GB" sz="3200" dirty="0" smtClean="0">
                <a:solidFill>
                  <a:srgbClr val="FF0000"/>
                </a:solidFill>
              </a:rPr>
            </a:br>
            <a:r>
              <a:rPr lang="el-GR" sz="3200" dirty="0" smtClean="0">
                <a:solidFill>
                  <a:srgbClr val="FF0000"/>
                </a:solidFill>
              </a:rPr>
              <a:t>(</a:t>
            </a:r>
            <a:r>
              <a:rPr lang="en-GB" sz="3200" dirty="0" smtClean="0">
                <a:solidFill>
                  <a:srgbClr val="FF0000"/>
                </a:solidFill>
              </a:rPr>
              <a:t>Absorption costing)</a:t>
            </a:r>
            <a:endParaRPr lang="el-GR" sz="3200" dirty="0">
              <a:solidFill>
                <a:srgbClr val="FF0000"/>
              </a:solidFill>
            </a:endParaRPr>
          </a:p>
        </p:txBody>
      </p:sp>
      <p:sp>
        <p:nvSpPr>
          <p:cNvPr id="4" name="Rectangle 3"/>
          <p:cNvSpPr/>
          <p:nvPr/>
        </p:nvSpPr>
        <p:spPr>
          <a:xfrm>
            <a:off x="8610600" y="6297168"/>
            <a:ext cx="540000" cy="408432"/>
          </a:xfrm>
          <a:prstGeom prst="rect">
            <a:avLst/>
          </a:prstGeom>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400" b="1" dirty="0" smtClean="0"/>
              <a:t>33</a:t>
            </a:r>
            <a:endParaRPr lang="el-GR" sz="2400" b="1" dirty="0"/>
          </a:p>
        </p:txBody>
      </p:sp>
      <p:sp>
        <p:nvSpPr>
          <p:cNvPr id="6" name="Rectangle 28"/>
          <p:cNvSpPr/>
          <p:nvPr/>
        </p:nvSpPr>
        <p:spPr>
          <a:xfrm>
            <a:off x="0" y="6297168"/>
            <a:ext cx="1080000" cy="408432"/>
          </a:xfrm>
          <a:prstGeom prst="rect">
            <a:avLst/>
          </a:prstGeom>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l-GR" b="1" dirty="0" smtClean="0"/>
              <a:t>Εισαγωγή</a:t>
            </a:r>
            <a:endParaRPr lang="el-GR" b="1" dirty="0"/>
          </a:p>
        </p:txBody>
      </p:sp>
      <p:cxnSp>
        <p:nvCxnSpPr>
          <p:cNvPr id="9" name="Ευθεία γραμμή σύνδεσης 8"/>
          <p:cNvCxnSpPr/>
          <p:nvPr/>
        </p:nvCxnSpPr>
        <p:spPr>
          <a:xfrm>
            <a:off x="1154400" y="6248400"/>
            <a:ext cx="7380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612000" y="1676400"/>
            <a:ext cx="7920000" cy="4194353"/>
          </a:xfrm>
          <a:prstGeom prst="rect">
            <a:avLst/>
          </a:prstGeom>
          <a:noFill/>
        </p:spPr>
        <p:txBody>
          <a:bodyPr wrap="square" rtlCol="0">
            <a:spAutoFit/>
          </a:bodyPr>
          <a:lstStyle/>
          <a:p>
            <a:pPr>
              <a:lnSpc>
                <a:spcPct val="120000"/>
              </a:lnSpc>
              <a:spcBef>
                <a:spcPts val="600"/>
              </a:spcBef>
            </a:pPr>
            <a:r>
              <a:rPr lang="el-GR" sz="2800" dirty="0" smtClean="0">
                <a:solidFill>
                  <a:schemeClr val="tx2"/>
                </a:solidFill>
              </a:rPr>
              <a:t>Αποσκοπεί κυρίως στον προσδιορισμό του κόστους παραγωγής. Είναι λιγότερο αναλυτική όσον αφορά τον επιμερισμό των εξόδων διάθεσης και διοίκησης. Πληροφορίες από την απορροφητική κοστολόγηση χρησιμοποιούνται στη χρηματοοικονομική λογιστική για την αποτίμηση του κόστους των αποθεμάτων και του κόστους των πωληθέντων.</a:t>
            </a:r>
            <a:endParaRPr lang="el-GR" sz="2800" dirty="0">
              <a:solidFill>
                <a:schemeClr val="tx2"/>
              </a:solidFill>
            </a:endParaRPr>
          </a:p>
        </p:txBody>
      </p:sp>
      <p:sp>
        <p:nvSpPr>
          <p:cNvPr id="10" name="TextBox 9"/>
          <p:cNvSpPr txBox="1"/>
          <p:nvPr/>
        </p:nvSpPr>
        <p:spPr>
          <a:xfrm>
            <a:off x="1049592" y="5943600"/>
            <a:ext cx="7561008" cy="646331"/>
          </a:xfrm>
          <a:prstGeom prst="rect">
            <a:avLst/>
          </a:prstGeom>
          <a:noFill/>
        </p:spPr>
        <p:txBody>
          <a:bodyPr wrap="square" rtlCol="0">
            <a:spAutoFit/>
          </a:bodyPr>
          <a:lstStyle/>
          <a:p>
            <a:r>
              <a:rPr lang="el-GR" dirty="0" smtClean="0">
                <a:solidFill>
                  <a:schemeClr val="tx2">
                    <a:lumMod val="50000"/>
                  </a:schemeClr>
                </a:solidFill>
              </a:rPr>
              <a:t>ΔΙΟΙΚΗΤΙΚΗ ΛΟΓΙΣΤΙΚΗ </a:t>
            </a:r>
            <a:endParaRPr lang="el-GR" dirty="0">
              <a:solidFill>
                <a:schemeClr val="tx2">
                  <a:lumMod val="50000"/>
                </a:schemeClr>
              </a:solidFill>
            </a:endParaRPr>
          </a:p>
          <a:p>
            <a:r>
              <a:rPr lang="el-GR" dirty="0" smtClean="0">
                <a:solidFill>
                  <a:schemeClr val="tx2">
                    <a:lumMod val="50000"/>
                  </a:schemeClr>
                </a:solidFill>
              </a:rPr>
              <a:t>Εξετάζοντας το παρελθόν και το μέλλον</a:t>
            </a:r>
            <a:endParaRPr lang="el-GR" dirty="0">
              <a:solidFill>
                <a:schemeClr val="tx2">
                  <a:lumMod val="50000"/>
                </a:schemeClr>
              </a:solidFill>
            </a:endParaRPr>
          </a:p>
        </p:txBody>
      </p:sp>
    </p:spTree>
    <p:extLst>
      <p:ext uri="{BB962C8B-B14F-4D97-AF65-F5344CB8AC3E}">
        <p14:creationId xmlns:p14="http://schemas.microsoft.com/office/powerpoint/2010/main" val="293426098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fade">
                                      <p:cBhvr>
                                        <p:cTn id="13" dur="1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610600" y="6297168"/>
            <a:ext cx="540000" cy="408432"/>
          </a:xfrm>
          <a:prstGeom prst="rect">
            <a:avLst/>
          </a:prstGeom>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400" b="1" dirty="0" smtClean="0"/>
              <a:t>34</a:t>
            </a:r>
            <a:endParaRPr lang="el-GR" sz="2400" b="1" dirty="0"/>
          </a:p>
        </p:txBody>
      </p:sp>
      <p:sp>
        <p:nvSpPr>
          <p:cNvPr id="6" name="Rectangle 28"/>
          <p:cNvSpPr/>
          <p:nvPr/>
        </p:nvSpPr>
        <p:spPr>
          <a:xfrm>
            <a:off x="0" y="6297168"/>
            <a:ext cx="1080000" cy="408432"/>
          </a:xfrm>
          <a:prstGeom prst="rect">
            <a:avLst/>
          </a:prstGeom>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l-GR" b="1" dirty="0" smtClean="0"/>
              <a:t>Εισαγωγή</a:t>
            </a:r>
            <a:endParaRPr lang="el-GR" b="1" dirty="0"/>
          </a:p>
        </p:txBody>
      </p:sp>
      <p:cxnSp>
        <p:nvCxnSpPr>
          <p:cNvPr id="9" name="Ευθεία γραμμή σύνδεσης 8"/>
          <p:cNvCxnSpPr/>
          <p:nvPr/>
        </p:nvCxnSpPr>
        <p:spPr>
          <a:xfrm>
            <a:off x="1154400" y="6248400"/>
            <a:ext cx="7380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049592" y="5943600"/>
            <a:ext cx="7561008" cy="646331"/>
          </a:xfrm>
          <a:prstGeom prst="rect">
            <a:avLst/>
          </a:prstGeom>
          <a:noFill/>
        </p:spPr>
        <p:txBody>
          <a:bodyPr wrap="square" rtlCol="0">
            <a:spAutoFit/>
          </a:bodyPr>
          <a:lstStyle/>
          <a:p>
            <a:r>
              <a:rPr lang="el-GR" dirty="0" smtClean="0">
                <a:solidFill>
                  <a:schemeClr val="tx2">
                    <a:lumMod val="50000"/>
                  </a:schemeClr>
                </a:solidFill>
              </a:rPr>
              <a:t>ΔΙΟΙΚΗΤΙΚΗ ΛΟΓΙΣΤΙΚΗ </a:t>
            </a:r>
            <a:endParaRPr lang="el-GR" dirty="0">
              <a:solidFill>
                <a:schemeClr val="tx2">
                  <a:lumMod val="50000"/>
                </a:schemeClr>
              </a:solidFill>
            </a:endParaRPr>
          </a:p>
          <a:p>
            <a:r>
              <a:rPr lang="el-GR" dirty="0" smtClean="0">
                <a:solidFill>
                  <a:schemeClr val="tx2">
                    <a:lumMod val="50000"/>
                  </a:schemeClr>
                </a:solidFill>
              </a:rPr>
              <a:t>Εξετάζοντας το παρελθόν και το μέλλον</a:t>
            </a:r>
            <a:endParaRPr lang="el-GR" dirty="0">
              <a:solidFill>
                <a:schemeClr val="tx2">
                  <a:lumMod val="50000"/>
                </a:schemeClr>
              </a:solidFill>
            </a:endParaRPr>
          </a:p>
        </p:txBody>
      </p:sp>
      <p:sp>
        <p:nvSpPr>
          <p:cNvPr id="7" name="Στρογγυλεμένο ορθογώνιο 6"/>
          <p:cNvSpPr/>
          <p:nvPr/>
        </p:nvSpPr>
        <p:spPr>
          <a:xfrm>
            <a:off x="1692000" y="457200"/>
            <a:ext cx="5760000" cy="576000"/>
          </a:xfrm>
          <a:prstGeom prst="roundRect">
            <a:avLst/>
          </a:prstGeom>
          <a:solidFill>
            <a:srgbClr val="CC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400" dirty="0" smtClean="0"/>
              <a:t>Συνολικό κόστος (</a:t>
            </a:r>
            <a:r>
              <a:rPr lang="en-GB" sz="2400" dirty="0" smtClean="0"/>
              <a:t>full cost)</a:t>
            </a:r>
            <a:endParaRPr lang="el-GR" sz="2400" dirty="0" smtClean="0"/>
          </a:p>
        </p:txBody>
      </p:sp>
      <p:cxnSp>
        <p:nvCxnSpPr>
          <p:cNvPr id="11" name="Ευθεία γραμμή σύνδεσης 10"/>
          <p:cNvCxnSpPr>
            <a:stCxn id="7" idx="2"/>
            <a:endCxn id="12" idx="0"/>
          </p:cNvCxnSpPr>
          <p:nvPr/>
        </p:nvCxnSpPr>
        <p:spPr>
          <a:xfrm flipH="1">
            <a:off x="2044200" y="1033200"/>
            <a:ext cx="2527800" cy="979200"/>
          </a:xfrm>
          <a:prstGeom prst="line">
            <a:avLst/>
          </a:prstGeom>
          <a:ln w="19050">
            <a:solidFill>
              <a:srgbClr val="CC66FF"/>
            </a:solidFill>
          </a:ln>
        </p:spPr>
        <p:style>
          <a:lnRef idx="1">
            <a:schemeClr val="accent1"/>
          </a:lnRef>
          <a:fillRef idx="0">
            <a:schemeClr val="accent1"/>
          </a:fillRef>
          <a:effectRef idx="0">
            <a:schemeClr val="accent1"/>
          </a:effectRef>
          <a:fontRef idx="minor">
            <a:schemeClr val="tx1"/>
          </a:fontRef>
        </p:style>
      </p:cxnSp>
      <p:sp>
        <p:nvSpPr>
          <p:cNvPr id="12" name="Στρογγυλεμένο ορθογώνιο 11"/>
          <p:cNvSpPr/>
          <p:nvPr/>
        </p:nvSpPr>
        <p:spPr>
          <a:xfrm>
            <a:off x="964200" y="2012400"/>
            <a:ext cx="2160000" cy="118800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l-GR" dirty="0" smtClean="0">
                <a:solidFill>
                  <a:schemeClr val="tx2">
                    <a:lumMod val="50000"/>
                  </a:schemeClr>
                </a:solidFill>
              </a:rPr>
              <a:t>κόστος παραγωγής</a:t>
            </a:r>
          </a:p>
          <a:p>
            <a:pPr algn="ctr"/>
            <a:r>
              <a:rPr lang="el-GR" dirty="0" smtClean="0">
                <a:solidFill>
                  <a:schemeClr val="tx2">
                    <a:lumMod val="50000"/>
                  </a:schemeClr>
                </a:solidFill>
              </a:rPr>
              <a:t>(</a:t>
            </a:r>
            <a:r>
              <a:rPr lang="en-GB" dirty="0" smtClean="0">
                <a:solidFill>
                  <a:schemeClr val="tx2">
                    <a:lumMod val="50000"/>
                  </a:schemeClr>
                </a:solidFill>
              </a:rPr>
              <a:t>production costs)</a:t>
            </a:r>
            <a:endParaRPr lang="el-GR" dirty="0">
              <a:solidFill>
                <a:schemeClr val="tx2">
                  <a:lumMod val="50000"/>
                </a:schemeClr>
              </a:solidFill>
            </a:endParaRPr>
          </a:p>
        </p:txBody>
      </p:sp>
      <p:sp>
        <p:nvSpPr>
          <p:cNvPr id="32" name="Στρογγυλεμένο ορθογώνιο 31"/>
          <p:cNvSpPr/>
          <p:nvPr/>
        </p:nvSpPr>
        <p:spPr>
          <a:xfrm>
            <a:off x="5862000" y="2012400"/>
            <a:ext cx="2520000" cy="140400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l-GR" dirty="0" smtClean="0">
                <a:solidFill>
                  <a:schemeClr val="tx2">
                    <a:lumMod val="50000"/>
                  </a:schemeClr>
                </a:solidFill>
              </a:rPr>
              <a:t>κόστη που δεν αφορούν την παραγωγή</a:t>
            </a:r>
          </a:p>
          <a:p>
            <a:pPr algn="ctr"/>
            <a:r>
              <a:rPr lang="el-GR" dirty="0" smtClean="0">
                <a:solidFill>
                  <a:schemeClr val="tx2">
                    <a:lumMod val="50000"/>
                  </a:schemeClr>
                </a:solidFill>
              </a:rPr>
              <a:t>(</a:t>
            </a:r>
            <a:r>
              <a:rPr lang="en-GB" dirty="0" smtClean="0">
                <a:solidFill>
                  <a:schemeClr val="tx2">
                    <a:lumMod val="50000"/>
                  </a:schemeClr>
                </a:solidFill>
              </a:rPr>
              <a:t>non-production costs)</a:t>
            </a:r>
            <a:endParaRPr lang="el-GR" dirty="0">
              <a:solidFill>
                <a:schemeClr val="tx2">
                  <a:lumMod val="50000"/>
                </a:schemeClr>
              </a:solidFill>
            </a:endParaRPr>
          </a:p>
        </p:txBody>
      </p:sp>
      <p:cxnSp>
        <p:nvCxnSpPr>
          <p:cNvPr id="34" name="Ευθεία γραμμή σύνδεσης 33"/>
          <p:cNvCxnSpPr>
            <a:stCxn id="7" idx="2"/>
            <a:endCxn id="32" idx="0"/>
          </p:cNvCxnSpPr>
          <p:nvPr/>
        </p:nvCxnSpPr>
        <p:spPr>
          <a:xfrm>
            <a:off x="4572000" y="1033200"/>
            <a:ext cx="2550000" cy="979200"/>
          </a:xfrm>
          <a:prstGeom prst="line">
            <a:avLst/>
          </a:prstGeom>
          <a:ln w="19050">
            <a:solidFill>
              <a:srgbClr val="CC66FF"/>
            </a:solidFill>
          </a:ln>
        </p:spPr>
        <p:style>
          <a:lnRef idx="1">
            <a:schemeClr val="accent1"/>
          </a:lnRef>
          <a:fillRef idx="0">
            <a:schemeClr val="accent1"/>
          </a:fillRef>
          <a:effectRef idx="0">
            <a:schemeClr val="accent1"/>
          </a:effectRef>
          <a:fontRef idx="minor">
            <a:schemeClr val="tx1"/>
          </a:fontRef>
        </p:style>
      </p:cxnSp>
      <p:sp>
        <p:nvSpPr>
          <p:cNvPr id="20" name="Στρογγυλεμένο ορθογώνιο 19"/>
          <p:cNvSpPr/>
          <p:nvPr/>
        </p:nvSpPr>
        <p:spPr>
          <a:xfrm>
            <a:off x="113400" y="3962400"/>
            <a:ext cx="1800000" cy="140400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l-GR" dirty="0" smtClean="0">
                <a:solidFill>
                  <a:schemeClr val="tx2">
                    <a:lumMod val="50000"/>
                  </a:schemeClr>
                </a:solidFill>
              </a:rPr>
              <a:t>Άμεσο κόστος</a:t>
            </a:r>
          </a:p>
          <a:p>
            <a:pPr algn="ctr"/>
            <a:r>
              <a:rPr lang="el-GR" dirty="0" smtClean="0">
                <a:solidFill>
                  <a:schemeClr val="tx2">
                    <a:lumMod val="50000"/>
                  </a:schemeClr>
                </a:solidFill>
              </a:rPr>
              <a:t>(</a:t>
            </a:r>
            <a:r>
              <a:rPr lang="en-GB" dirty="0" smtClean="0">
                <a:solidFill>
                  <a:schemeClr val="tx2">
                    <a:lumMod val="50000"/>
                  </a:schemeClr>
                </a:solidFill>
              </a:rPr>
              <a:t>direct-prime costs)</a:t>
            </a:r>
            <a:endParaRPr lang="el-GR" dirty="0" smtClean="0">
              <a:solidFill>
                <a:schemeClr val="tx2">
                  <a:lumMod val="50000"/>
                </a:schemeClr>
              </a:solidFill>
            </a:endParaRPr>
          </a:p>
          <a:p>
            <a:pPr algn="ctr"/>
            <a:r>
              <a:rPr lang="el-GR" dirty="0" smtClean="0">
                <a:solidFill>
                  <a:schemeClr val="tx2">
                    <a:lumMod val="50000"/>
                  </a:schemeClr>
                </a:solidFill>
              </a:rPr>
              <a:t>(πρώτες ύλες και εργασία)</a:t>
            </a:r>
            <a:endParaRPr lang="el-GR" dirty="0">
              <a:solidFill>
                <a:schemeClr val="tx2">
                  <a:lumMod val="50000"/>
                </a:schemeClr>
              </a:solidFill>
            </a:endParaRPr>
          </a:p>
        </p:txBody>
      </p:sp>
      <p:sp>
        <p:nvSpPr>
          <p:cNvPr id="22" name="Στρογγυλεμένο ορθογώνιο 21"/>
          <p:cNvSpPr/>
          <p:nvPr/>
        </p:nvSpPr>
        <p:spPr>
          <a:xfrm>
            <a:off x="2475600" y="3581400"/>
            <a:ext cx="1944000" cy="226800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l-GR" dirty="0" smtClean="0">
                <a:solidFill>
                  <a:schemeClr val="tx2">
                    <a:lumMod val="50000"/>
                  </a:schemeClr>
                </a:solidFill>
              </a:rPr>
              <a:t>Έμμεσο κόστος</a:t>
            </a:r>
            <a:endParaRPr lang="en-GB" dirty="0" smtClean="0">
              <a:solidFill>
                <a:schemeClr val="tx2">
                  <a:lumMod val="50000"/>
                </a:schemeClr>
              </a:solidFill>
            </a:endParaRPr>
          </a:p>
          <a:p>
            <a:pPr algn="ctr"/>
            <a:r>
              <a:rPr lang="en-GB" dirty="0" smtClean="0">
                <a:solidFill>
                  <a:schemeClr val="tx2">
                    <a:lumMod val="50000"/>
                  </a:schemeClr>
                </a:solidFill>
              </a:rPr>
              <a:t>(production overheads)</a:t>
            </a:r>
            <a:endParaRPr lang="el-GR" dirty="0" smtClean="0">
              <a:solidFill>
                <a:schemeClr val="tx2">
                  <a:lumMod val="50000"/>
                </a:schemeClr>
              </a:solidFill>
            </a:endParaRPr>
          </a:p>
          <a:p>
            <a:pPr algn="ctr"/>
            <a:r>
              <a:rPr lang="el-GR" dirty="0" smtClean="0">
                <a:solidFill>
                  <a:schemeClr val="tx2">
                    <a:lumMod val="50000"/>
                  </a:schemeClr>
                </a:solidFill>
              </a:rPr>
              <a:t>(ενοίκιο εργοστασίου, αποσβέσεις μηχανημάτων κλπ )</a:t>
            </a:r>
            <a:endParaRPr lang="el-GR" dirty="0">
              <a:solidFill>
                <a:schemeClr val="tx2">
                  <a:lumMod val="50000"/>
                </a:schemeClr>
              </a:solidFill>
            </a:endParaRPr>
          </a:p>
        </p:txBody>
      </p:sp>
      <p:sp>
        <p:nvSpPr>
          <p:cNvPr id="23" name="Στρογγυλεμένο ορθογώνιο 22"/>
          <p:cNvSpPr/>
          <p:nvPr/>
        </p:nvSpPr>
        <p:spPr>
          <a:xfrm>
            <a:off x="6222000" y="3949200"/>
            <a:ext cx="1800000" cy="108000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l-GR" dirty="0">
                <a:solidFill>
                  <a:schemeClr val="tx2">
                    <a:lumMod val="50000"/>
                  </a:schemeClr>
                </a:solidFill>
              </a:rPr>
              <a:t>π</a:t>
            </a:r>
            <a:r>
              <a:rPr lang="el-GR" dirty="0" smtClean="0">
                <a:solidFill>
                  <a:schemeClr val="tx2">
                    <a:lumMod val="50000"/>
                  </a:schemeClr>
                </a:solidFill>
              </a:rPr>
              <a:t>ωλήσεων, διάθεσης και διοίκησης</a:t>
            </a:r>
            <a:endParaRPr lang="el-GR" dirty="0">
              <a:solidFill>
                <a:schemeClr val="tx2">
                  <a:lumMod val="50000"/>
                </a:schemeClr>
              </a:solidFill>
            </a:endParaRPr>
          </a:p>
        </p:txBody>
      </p:sp>
      <p:cxnSp>
        <p:nvCxnSpPr>
          <p:cNvPr id="25" name="Ευθεία γραμμή σύνδεσης 24"/>
          <p:cNvCxnSpPr>
            <a:stCxn id="12" idx="2"/>
          </p:cNvCxnSpPr>
          <p:nvPr/>
        </p:nvCxnSpPr>
        <p:spPr>
          <a:xfrm flipH="1">
            <a:off x="964200" y="3200400"/>
            <a:ext cx="1080000" cy="762000"/>
          </a:xfrm>
          <a:prstGeom prst="line">
            <a:avLst/>
          </a:prstGeom>
          <a:ln w="19050">
            <a:solidFill>
              <a:srgbClr val="CC66FF"/>
            </a:solidFill>
          </a:ln>
        </p:spPr>
        <p:style>
          <a:lnRef idx="1">
            <a:schemeClr val="accent1"/>
          </a:lnRef>
          <a:fillRef idx="0">
            <a:schemeClr val="accent1"/>
          </a:fillRef>
          <a:effectRef idx="0">
            <a:schemeClr val="accent1"/>
          </a:effectRef>
          <a:fontRef idx="minor">
            <a:schemeClr val="tx1"/>
          </a:fontRef>
        </p:style>
      </p:cxnSp>
      <p:cxnSp>
        <p:nvCxnSpPr>
          <p:cNvPr id="8" name="Ευθεία γραμμή σύνδεσης 7"/>
          <p:cNvCxnSpPr>
            <a:stCxn id="12" idx="2"/>
            <a:endCxn id="22" idx="0"/>
          </p:cNvCxnSpPr>
          <p:nvPr/>
        </p:nvCxnSpPr>
        <p:spPr>
          <a:xfrm>
            <a:off x="2044200" y="3200400"/>
            <a:ext cx="1403400" cy="381000"/>
          </a:xfrm>
          <a:prstGeom prst="line">
            <a:avLst/>
          </a:prstGeom>
          <a:ln w="19050">
            <a:solidFill>
              <a:srgbClr val="CC66FF"/>
            </a:solidFill>
          </a:ln>
        </p:spPr>
        <p:style>
          <a:lnRef idx="1">
            <a:schemeClr val="accent1"/>
          </a:lnRef>
          <a:fillRef idx="0">
            <a:schemeClr val="accent1"/>
          </a:fillRef>
          <a:effectRef idx="0">
            <a:schemeClr val="accent1"/>
          </a:effectRef>
          <a:fontRef idx="minor">
            <a:schemeClr val="tx1"/>
          </a:fontRef>
        </p:style>
      </p:cxnSp>
      <p:cxnSp>
        <p:nvCxnSpPr>
          <p:cNvPr id="16" name="Ευθεία γραμμή σύνδεσης 15"/>
          <p:cNvCxnSpPr>
            <a:stCxn id="32" idx="2"/>
            <a:endCxn id="23" idx="0"/>
          </p:cNvCxnSpPr>
          <p:nvPr/>
        </p:nvCxnSpPr>
        <p:spPr>
          <a:xfrm>
            <a:off x="7122000" y="3416400"/>
            <a:ext cx="0" cy="532800"/>
          </a:xfrm>
          <a:prstGeom prst="line">
            <a:avLst/>
          </a:prstGeom>
          <a:ln w="19050">
            <a:solidFill>
              <a:srgbClr val="CC66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2560361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70243"/>
            <a:ext cx="8229600" cy="769441"/>
          </a:xfrm>
        </p:spPr>
        <p:txBody>
          <a:bodyPr>
            <a:normAutofit/>
          </a:bodyPr>
          <a:lstStyle/>
          <a:p>
            <a:r>
              <a:rPr lang="el-GR" sz="3600" dirty="0" smtClean="0">
                <a:solidFill>
                  <a:srgbClr val="FF0000"/>
                </a:solidFill>
              </a:rPr>
              <a:t>Απορροφητική κοστολόγηση</a:t>
            </a:r>
            <a:endParaRPr lang="el-GR" sz="3600" dirty="0">
              <a:solidFill>
                <a:srgbClr val="FF0000"/>
              </a:solidFill>
            </a:endParaRPr>
          </a:p>
        </p:txBody>
      </p:sp>
      <p:sp>
        <p:nvSpPr>
          <p:cNvPr id="4" name="Rectangle 3"/>
          <p:cNvSpPr/>
          <p:nvPr/>
        </p:nvSpPr>
        <p:spPr>
          <a:xfrm>
            <a:off x="8610600" y="6297168"/>
            <a:ext cx="540000" cy="408432"/>
          </a:xfrm>
          <a:prstGeom prst="rect">
            <a:avLst/>
          </a:prstGeom>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400" b="1" dirty="0" smtClean="0"/>
              <a:t>35</a:t>
            </a:r>
            <a:endParaRPr lang="el-GR" sz="2400" b="1" dirty="0"/>
          </a:p>
        </p:txBody>
      </p:sp>
      <p:sp>
        <p:nvSpPr>
          <p:cNvPr id="6" name="Rectangle 28"/>
          <p:cNvSpPr/>
          <p:nvPr/>
        </p:nvSpPr>
        <p:spPr>
          <a:xfrm>
            <a:off x="0" y="6297168"/>
            <a:ext cx="1080000" cy="408432"/>
          </a:xfrm>
          <a:prstGeom prst="rect">
            <a:avLst/>
          </a:prstGeom>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l-GR" b="1" dirty="0" smtClean="0"/>
              <a:t>Εισαγωγή</a:t>
            </a:r>
            <a:endParaRPr lang="el-GR" b="1" dirty="0"/>
          </a:p>
        </p:txBody>
      </p:sp>
      <p:cxnSp>
        <p:nvCxnSpPr>
          <p:cNvPr id="9" name="Ευθεία γραμμή σύνδεσης 8"/>
          <p:cNvCxnSpPr/>
          <p:nvPr/>
        </p:nvCxnSpPr>
        <p:spPr>
          <a:xfrm>
            <a:off x="1154400" y="6248400"/>
            <a:ext cx="7380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10" name="Ομάδα 9"/>
          <p:cNvGrpSpPr/>
          <p:nvPr/>
        </p:nvGrpSpPr>
        <p:grpSpPr>
          <a:xfrm>
            <a:off x="520950" y="1777800"/>
            <a:ext cx="7937250" cy="3780000"/>
            <a:chOff x="520950" y="1777800"/>
            <a:chExt cx="7937250" cy="3454800"/>
          </a:xfrm>
        </p:grpSpPr>
        <p:sp>
          <p:nvSpPr>
            <p:cNvPr id="2" name="Στρογγυλεμένο ορθογώνιο 1"/>
            <p:cNvSpPr/>
            <p:nvPr/>
          </p:nvSpPr>
          <p:spPr>
            <a:xfrm>
              <a:off x="520950" y="1777800"/>
              <a:ext cx="1980000" cy="80516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solidFill>
                    <a:schemeClr val="tx2"/>
                  </a:solidFill>
                </a:rPr>
                <a:t>άμεσα υλικά</a:t>
              </a:r>
              <a:endParaRPr lang="en-GB" dirty="0" smtClean="0">
                <a:solidFill>
                  <a:schemeClr val="tx2"/>
                </a:solidFill>
              </a:endParaRPr>
            </a:p>
            <a:p>
              <a:r>
                <a:rPr lang="en-GB" dirty="0" smtClean="0">
                  <a:solidFill>
                    <a:schemeClr val="tx2"/>
                  </a:solidFill>
                </a:rPr>
                <a:t>(direct materials)</a:t>
              </a:r>
              <a:endParaRPr lang="el-GR" dirty="0">
                <a:solidFill>
                  <a:schemeClr val="tx2"/>
                </a:solidFill>
              </a:endParaRPr>
            </a:p>
          </p:txBody>
        </p:sp>
        <p:sp>
          <p:nvSpPr>
            <p:cNvPr id="21" name="Στρογγυλεμένο ορθογώνιο 20"/>
            <p:cNvSpPr/>
            <p:nvPr/>
          </p:nvSpPr>
          <p:spPr>
            <a:xfrm>
              <a:off x="534600" y="2743200"/>
              <a:ext cx="1980000" cy="7497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solidFill>
                    <a:schemeClr val="tx2"/>
                  </a:solidFill>
                </a:rPr>
                <a:t>άμεσα εργατικά</a:t>
              </a:r>
              <a:endParaRPr lang="en-GB" dirty="0" smtClean="0">
                <a:solidFill>
                  <a:schemeClr val="tx2"/>
                </a:solidFill>
              </a:endParaRPr>
            </a:p>
            <a:p>
              <a:pPr algn="ctr"/>
              <a:r>
                <a:rPr lang="en-GB" dirty="0" smtClean="0">
                  <a:solidFill>
                    <a:schemeClr val="tx2"/>
                  </a:solidFill>
                </a:rPr>
                <a:t>(direct labour)</a:t>
              </a:r>
              <a:endParaRPr lang="el-GR" dirty="0">
                <a:solidFill>
                  <a:schemeClr val="tx2"/>
                </a:solidFill>
              </a:endParaRPr>
            </a:p>
          </p:txBody>
        </p:sp>
        <p:sp>
          <p:nvSpPr>
            <p:cNvPr id="22" name="Στρογγυλεμένο ορθογώνιο 21"/>
            <p:cNvSpPr/>
            <p:nvPr/>
          </p:nvSpPr>
          <p:spPr>
            <a:xfrm>
              <a:off x="520950" y="3844099"/>
              <a:ext cx="2880000" cy="6096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solidFill>
                    <a:schemeClr val="tx2"/>
                  </a:solidFill>
                </a:rPr>
                <a:t>Έμμεσα κόστη ή</a:t>
              </a:r>
              <a:endParaRPr lang="en-GB" dirty="0" smtClean="0">
                <a:solidFill>
                  <a:schemeClr val="tx2"/>
                </a:solidFill>
              </a:endParaRPr>
            </a:p>
            <a:p>
              <a:pPr algn="ctr"/>
              <a:r>
                <a:rPr lang="el-GR" dirty="0" smtClean="0">
                  <a:solidFill>
                    <a:schemeClr val="tx2"/>
                  </a:solidFill>
                </a:rPr>
                <a:t>γενικά βιομηχανικά έξοδα</a:t>
              </a:r>
              <a:endParaRPr lang="en-GB" dirty="0" smtClean="0">
                <a:solidFill>
                  <a:schemeClr val="tx2"/>
                </a:solidFill>
              </a:endParaRPr>
            </a:p>
            <a:p>
              <a:pPr algn="ctr"/>
              <a:r>
                <a:rPr lang="en-GB" dirty="0" smtClean="0">
                  <a:solidFill>
                    <a:schemeClr val="tx2"/>
                  </a:solidFill>
                </a:rPr>
                <a:t>(production overheads)</a:t>
              </a:r>
              <a:endParaRPr lang="el-GR" dirty="0">
                <a:solidFill>
                  <a:schemeClr val="tx2"/>
                </a:solidFill>
              </a:endParaRPr>
            </a:p>
          </p:txBody>
        </p:sp>
        <p:sp>
          <p:nvSpPr>
            <p:cNvPr id="23" name="Στρογγυλεμένο ορθογώνιο 22"/>
            <p:cNvSpPr/>
            <p:nvPr/>
          </p:nvSpPr>
          <p:spPr>
            <a:xfrm>
              <a:off x="520950" y="4679832"/>
              <a:ext cx="3456000" cy="55276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solidFill>
                    <a:schemeClr val="tx2"/>
                  </a:solidFill>
                </a:rPr>
                <a:t>έξοδα πωλήσεων και διοίκησης</a:t>
              </a:r>
              <a:endParaRPr lang="en-GB" dirty="0" smtClean="0">
                <a:solidFill>
                  <a:schemeClr val="tx2"/>
                </a:solidFill>
              </a:endParaRPr>
            </a:p>
            <a:p>
              <a:pPr algn="ctr"/>
              <a:r>
                <a:rPr lang="en-GB" dirty="0" smtClean="0">
                  <a:solidFill>
                    <a:schemeClr val="tx2"/>
                  </a:solidFill>
                </a:rPr>
                <a:t>(selling and administration costs)</a:t>
              </a:r>
              <a:endParaRPr lang="el-GR" dirty="0">
                <a:solidFill>
                  <a:schemeClr val="tx2"/>
                </a:solidFill>
              </a:endParaRPr>
            </a:p>
          </p:txBody>
        </p:sp>
        <p:sp>
          <p:nvSpPr>
            <p:cNvPr id="24" name="Στρογγυλεμένο ορθογώνιο 23"/>
            <p:cNvSpPr/>
            <p:nvPr/>
          </p:nvSpPr>
          <p:spPr>
            <a:xfrm>
              <a:off x="2895600" y="2311923"/>
              <a:ext cx="1656000" cy="789669"/>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a:solidFill>
                    <a:schemeClr val="tx2"/>
                  </a:solidFill>
                </a:rPr>
                <a:t>ά</a:t>
              </a:r>
              <a:r>
                <a:rPr lang="el-GR" dirty="0" smtClean="0">
                  <a:solidFill>
                    <a:schemeClr val="tx2"/>
                  </a:solidFill>
                </a:rPr>
                <a:t>μεσα κόστη</a:t>
              </a:r>
            </a:p>
            <a:p>
              <a:pPr algn="ctr"/>
              <a:r>
                <a:rPr lang="en-GB" dirty="0" smtClean="0">
                  <a:solidFill>
                    <a:schemeClr val="tx2"/>
                  </a:solidFill>
                </a:rPr>
                <a:t>(direct-prime costs)</a:t>
              </a:r>
              <a:endParaRPr lang="el-GR" dirty="0">
                <a:solidFill>
                  <a:schemeClr val="tx2"/>
                </a:solidFill>
              </a:endParaRPr>
            </a:p>
          </p:txBody>
        </p:sp>
        <p:sp>
          <p:nvSpPr>
            <p:cNvPr id="25" name="Στρογγυλεμένο ορθογώνιο 24"/>
            <p:cNvSpPr/>
            <p:nvPr/>
          </p:nvSpPr>
          <p:spPr>
            <a:xfrm>
              <a:off x="4802025" y="2635967"/>
              <a:ext cx="1980000" cy="1068844"/>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solidFill>
                    <a:schemeClr val="tx2"/>
                  </a:solidFill>
                </a:rPr>
                <a:t>κόστος παραγωγής</a:t>
              </a:r>
              <a:endParaRPr lang="en-GB" dirty="0" smtClean="0">
                <a:solidFill>
                  <a:schemeClr val="tx2"/>
                </a:solidFill>
              </a:endParaRPr>
            </a:p>
            <a:p>
              <a:pPr algn="ctr"/>
              <a:r>
                <a:rPr lang="en-GB" dirty="0" smtClean="0">
                  <a:solidFill>
                    <a:schemeClr val="tx2"/>
                  </a:solidFill>
                </a:rPr>
                <a:t>(production cost)</a:t>
              </a:r>
              <a:endParaRPr lang="el-GR" dirty="0">
                <a:solidFill>
                  <a:schemeClr val="tx2"/>
                </a:solidFill>
              </a:endParaRPr>
            </a:p>
          </p:txBody>
        </p:sp>
        <p:sp>
          <p:nvSpPr>
            <p:cNvPr id="26" name="Στρογγυλεμένο ορθογώνιο 25"/>
            <p:cNvSpPr/>
            <p:nvPr/>
          </p:nvSpPr>
          <p:spPr>
            <a:xfrm>
              <a:off x="6874200" y="3149188"/>
              <a:ext cx="1584000" cy="8342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solidFill>
                    <a:schemeClr val="tx2"/>
                  </a:solidFill>
                </a:rPr>
                <a:t>συνολικό κόστος</a:t>
              </a:r>
              <a:endParaRPr lang="en-GB" dirty="0" smtClean="0">
                <a:solidFill>
                  <a:schemeClr val="tx2"/>
                </a:solidFill>
              </a:endParaRPr>
            </a:p>
            <a:p>
              <a:pPr algn="ctr"/>
              <a:r>
                <a:rPr lang="en-GB" dirty="0" smtClean="0">
                  <a:solidFill>
                    <a:schemeClr val="tx2"/>
                  </a:solidFill>
                </a:rPr>
                <a:t>(full cost)</a:t>
              </a:r>
              <a:endParaRPr lang="el-GR" dirty="0">
                <a:solidFill>
                  <a:schemeClr val="tx2"/>
                </a:solidFill>
              </a:endParaRPr>
            </a:p>
          </p:txBody>
        </p:sp>
        <p:sp>
          <p:nvSpPr>
            <p:cNvPr id="7" name="Δεξιό άγκιστρο 6"/>
            <p:cNvSpPr/>
            <p:nvPr/>
          </p:nvSpPr>
          <p:spPr>
            <a:xfrm>
              <a:off x="2500950" y="1828800"/>
              <a:ext cx="242250" cy="1508325"/>
            </a:xfrm>
            <a:prstGeom prst="rightBrace">
              <a:avLst/>
            </a:prstGeom>
            <a:ln w="19050">
              <a:solidFill>
                <a:schemeClr val="bg2">
                  <a:lumMod val="1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solidFill>
                  <a:schemeClr val="tx2"/>
                </a:solidFill>
              </a:endParaRPr>
            </a:p>
          </p:txBody>
        </p:sp>
        <p:sp>
          <p:nvSpPr>
            <p:cNvPr id="27" name="Δεξιό άγκιστρο 26"/>
            <p:cNvSpPr/>
            <p:nvPr/>
          </p:nvSpPr>
          <p:spPr>
            <a:xfrm>
              <a:off x="4723275" y="1828800"/>
              <a:ext cx="242250" cy="2641800"/>
            </a:xfrm>
            <a:prstGeom prst="rightBrace">
              <a:avLst/>
            </a:prstGeom>
            <a:ln w="19050">
              <a:solidFill>
                <a:schemeClr val="bg2">
                  <a:lumMod val="1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solidFill>
                  <a:schemeClr val="tx2"/>
                </a:solidFill>
              </a:endParaRPr>
            </a:p>
          </p:txBody>
        </p:sp>
        <p:sp>
          <p:nvSpPr>
            <p:cNvPr id="28" name="Δεξιό άγκιστρο 27"/>
            <p:cNvSpPr/>
            <p:nvPr/>
          </p:nvSpPr>
          <p:spPr>
            <a:xfrm>
              <a:off x="6739725" y="1828800"/>
              <a:ext cx="242250" cy="3403800"/>
            </a:xfrm>
            <a:prstGeom prst="rightBrace">
              <a:avLst/>
            </a:prstGeom>
            <a:ln w="19050">
              <a:solidFill>
                <a:schemeClr val="bg2">
                  <a:lumMod val="1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solidFill>
                  <a:schemeClr val="tx2"/>
                </a:solidFill>
              </a:endParaRPr>
            </a:p>
          </p:txBody>
        </p:sp>
      </p:grpSp>
      <p:sp>
        <p:nvSpPr>
          <p:cNvPr id="18" name="TextBox 17"/>
          <p:cNvSpPr txBox="1"/>
          <p:nvPr/>
        </p:nvSpPr>
        <p:spPr>
          <a:xfrm>
            <a:off x="1049592" y="5943600"/>
            <a:ext cx="7561008" cy="646331"/>
          </a:xfrm>
          <a:prstGeom prst="rect">
            <a:avLst/>
          </a:prstGeom>
          <a:noFill/>
        </p:spPr>
        <p:txBody>
          <a:bodyPr wrap="square" rtlCol="0">
            <a:spAutoFit/>
          </a:bodyPr>
          <a:lstStyle/>
          <a:p>
            <a:r>
              <a:rPr lang="el-GR" dirty="0" smtClean="0">
                <a:solidFill>
                  <a:schemeClr val="tx2">
                    <a:lumMod val="50000"/>
                  </a:schemeClr>
                </a:solidFill>
              </a:rPr>
              <a:t>ΔΙΟΙΚΗΤΙΚΗ ΛΟΓΙΣΤΙΚΗ </a:t>
            </a:r>
            <a:endParaRPr lang="el-GR" dirty="0">
              <a:solidFill>
                <a:schemeClr val="tx2">
                  <a:lumMod val="50000"/>
                </a:schemeClr>
              </a:solidFill>
            </a:endParaRPr>
          </a:p>
          <a:p>
            <a:r>
              <a:rPr lang="el-GR" dirty="0" smtClean="0">
                <a:solidFill>
                  <a:schemeClr val="tx2">
                    <a:lumMod val="50000"/>
                  </a:schemeClr>
                </a:solidFill>
              </a:rPr>
              <a:t>Εξετάζοντας το παρελθόν και το μέλλον</a:t>
            </a:r>
            <a:endParaRPr lang="el-GR" dirty="0">
              <a:solidFill>
                <a:schemeClr val="tx2">
                  <a:lumMod val="50000"/>
                </a:schemeClr>
              </a:solidFill>
            </a:endParaRPr>
          </a:p>
        </p:txBody>
      </p:sp>
    </p:spTree>
    <p:extLst>
      <p:ext uri="{BB962C8B-B14F-4D97-AF65-F5344CB8AC3E}">
        <p14:creationId xmlns:p14="http://schemas.microsoft.com/office/powerpoint/2010/main" val="142674050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70243"/>
            <a:ext cx="8229600" cy="769441"/>
          </a:xfrm>
        </p:spPr>
        <p:txBody>
          <a:bodyPr>
            <a:noAutofit/>
          </a:bodyPr>
          <a:lstStyle/>
          <a:p>
            <a:r>
              <a:rPr lang="el-GR" sz="3200" dirty="0" smtClean="0">
                <a:solidFill>
                  <a:srgbClr val="FF0000"/>
                </a:solidFill>
              </a:rPr>
              <a:t>Άμεσα υλικά (</a:t>
            </a:r>
            <a:r>
              <a:rPr lang="en-GB" sz="3200" dirty="0" smtClean="0">
                <a:solidFill>
                  <a:srgbClr val="FF0000"/>
                </a:solidFill>
              </a:rPr>
              <a:t>direct materials)</a:t>
            </a:r>
            <a:endParaRPr lang="el-GR" sz="3200" dirty="0">
              <a:solidFill>
                <a:srgbClr val="FF0000"/>
              </a:solidFill>
            </a:endParaRPr>
          </a:p>
        </p:txBody>
      </p:sp>
      <p:sp>
        <p:nvSpPr>
          <p:cNvPr id="4" name="Rectangle 3"/>
          <p:cNvSpPr/>
          <p:nvPr/>
        </p:nvSpPr>
        <p:spPr>
          <a:xfrm>
            <a:off x="8610600" y="6297168"/>
            <a:ext cx="540000" cy="408432"/>
          </a:xfrm>
          <a:prstGeom prst="rect">
            <a:avLst/>
          </a:prstGeom>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400" b="1" dirty="0" smtClean="0"/>
              <a:t>3</a:t>
            </a:r>
            <a:r>
              <a:rPr lang="el-GR" sz="2400" b="1" dirty="0"/>
              <a:t>6</a:t>
            </a:r>
          </a:p>
        </p:txBody>
      </p:sp>
      <p:sp>
        <p:nvSpPr>
          <p:cNvPr id="6" name="Rectangle 28"/>
          <p:cNvSpPr/>
          <p:nvPr/>
        </p:nvSpPr>
        <p:spPr>
          <a:xfrm>
            <a:off x="0" y="6297168"/>
            <a:ext cx="1080000" cy="408432"/>
          </a:xfrm>
          <a:prstGeom prst="rect">
            <a:avLst/>
          </a:prstGeom>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l-GR" b="1" dirty="0" smtClean="0"/>
              <a:t>Εισαγωγή</a:t>
            </a:r>
            <a:endParaRPr lang="el-GR" b="1" dirty="0"/>
          </a:p>
        </p:txBody>
      </p:sp>
      <p:cxnSp>
        <p:nvCxnSpPr>
          <p:cNvPr id="9" name="Ευθεία γραμμή σύνδεσης 8"/>
          <p:cNvCxnSpPr/>
          <p:nvPr/>
        </p:nvCxnSpPr>
        <p:spPr>
          <a:xfrm>
            <a:off x="1154400" y="6248400"/>
            <a:ext cx="7380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612000" y="1676400"/>
            <a:ext cx="7920000" cy="4228850"/>
          </a:xfrm>
          <a:prstGeom prst="rect">
            <a:avLst/>
          </a:prstGeom>
          <a:noFill/>
        </p:spPr>
        <p:txBody>
          <a:bodyPr wrap="square" rtlCol="0">
            <a:spAutoFit/>
          </a:bodyPr>
          <a:lstStyle/>
          <a:p>
            <a:pPr>
              <a:lnSpc>
                <a:spcPct val="120000"/>
              </a:lnSpc>
              <a:spcBef>
                <a:spcPts val="600"/>
              </a:spcBef>
            </a:pPr>
            <a:r>
              <a:rPr lang="el-GR" sz="2800" dirty="0" smtClean="0">
                <a:solidFill>
                  <a:schemeClr val="tx2"/>
                </a:solidFill>
              </a:rPr>
              <a:t>Είναι όλα τα κύρια υλικά τα οποία ενσωματώνονται στο παραγόμενο προϊόν, μπορούν να διακριθούν πάνω σ’ αυτό και αποτελούν σημαντικό μέρος του συνολικού κόστους που θα χρησιμοποιηθεί για την παραγωγή τους. Οι όροι «πρώτες ύλες» (</a:t>
            </a:r>
            <a:r>
              <a:rPr lang="en-GB" sz="2800" dirty="0" smtClean="0">
                <a:solidFill>
                  <a:schemeClr val="tx2"/>
                </a:solidFill>
              </a:rPr>
              <a:t>raw materials)</a:t>
            </a:r>
            <a:r>
              <a:rPr lang="el-GR" sz="2800" dirty="0" smtClean="0">
                <a:solidFill>
                  <a:schemeClr val="tx2"/>
                </a:solidFill>
              </a:rPr>
              <a:t>, «άμεσα υλικά» και «κύρια υλικά» χρησιμοποιούνται συνήθως ως ταυτόσημοι.</a:t>
            </a:r>
            <a:endParaRPr lang="el-GR" sz="2800" dirty="0">
              <a:solidFill>
                <a:schemeClr val="tx2"/>
              </a:solidFill>
            </a:endParaRPr>
          </a:p>
        </p:txBody>
      </p:sp>
      <p:sp>
        <p:nvSpPr>
          <p:cNvPr id="10" name="TextBox 9"/>
          <p:cNvSpPr txBox="1"/>
          <p:nvPr/>
        </p:nvSpPr>
        <p:spPr>
          <a:xfrm>
            <a:off x="1049592" y="5943600"/>
            <a:ext cx="7561008" cy="646331"/>
          </a:xfrm>
          <a:prstGeom prst="rect">
            <a:avLst/>
          </a:prstGeom>
          <a:noFill/>
        </p:spPr>
        <p:txBody>
          <a:bodyPr wrap="square" rtlCol="0">
            <a:spAutoFit/>
          </a:bodyPr>
          <a:lstStyle/>
          <a:p>
            <a:r>
              <a:rPr lang="el-GR" dirty="0" smtClean="0">
                <a:solidFill>
                  <a:schemeClr val="tx2">
                    <a:lumMod val="50000"/>
                  </a:schemeClr>
                </a:solidFill>
              </a:rPr>
              <a:t>ΔΙΟΙΚΗΤΙΚΗ ΛΟΓΙΣΤΙΚΗ </a:t>
            </a:r>
            <a:endParaRPr lang="el-GR" dirty="0">
              <a:solidFill>
                <a:schemeClr val="tx2">
                  <a:lumMod val="50000"/>
                </a:schemeClr>
              </a:solidFill>
            </a:endParaRPr>
          </a:p>
          <a:p>
            <a:r>
              <a:rPr lang="el-GR" dirty="0" smtClean="0">
                <a:solidFill>
                  <a:schemeClr val="tx2">
                    <a:lumMod val="50000"/>
                  </a:schemeClr>
                </a:solidFill>
              </a:rPr>
              <a:t>Εξετάζοντας το παρελθόν και το μέλλον</a:t>
            </a:r>
            <a:endParaRPr lang="el-GR" dirty="0">
              <a:solidFill>
                <a:schemeClr val="tx2">
                  <a:lumMod val="50000"/>
                </a:schemeClr>
              </a:solidFill>
            </a:endParaRPr>
          </a:p>
        </p:txBody>
      </p:sp>
    </p:spTree>
    <p:extLst>
      <p:ext uri="{BB962C8B-B14F-4D97-AF65-F5344CB8AC3E}">
        <p14:creationId xmlns:p14="http://schemas.microsoft.com/office/powerpoint/2010/main" val="387441278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fade">
                                      <p:cBhvr>
                                        <p:cTn id="13" dur="1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70243"/>
            <a:ext cx="8229600" cy="769441"/>
          </a:xfrm>
        </p:spPr>
        <p:txBody>
          <a:bodyPr>
            <a:noAutofit/>
          </a:bodyPr>
          <a:lstStyle/>
          <a:p>
            <a:r>
              <a:rPr lang="el-GR" sz="3200" dirty="0" smtClean="0">
                <a:solidFill>
                  <a:srgbClr val="FF0000"/>
                </a:solidFill>
              </a:rPr>
              <a:t>Άμεση εργασία (</a:t>
            </a:r>
            <a:r>
              <a:rPr lang="en-GB" sz="3200" dirty="0" smtClean="0">
                <a:solidFill>
                  <a:srgbClr val="FF0000"/>
                </a:solidFill>
              </a:rPr>
              <a:t>direct labour)</a:t>
            </a:r>
            <a:endParaRPr lang="el-GR" sz="3200" dirty="0">
              <a:solidFill>
                <a:srgbClr val="FF0000"/>
              </a:solidFill>
            </a:endParaRPr>
          </a:p>
        </p:txBody>
      </p:sp>
      <p:sp>
        <p:nvSpPr>
          <p:cNvPr id="4" name="Rectangle 3"/>
          <p:cNvSpPr/>
          <p:nvPr/>
        </p:nvSpPr>
        <p:spPr>
          <a:xfrm>
            <a:off x="8610600" y="6297168"/>
            <a:ext cx="540000" cy="408432"/>
          </a:xfrm>
          <a:prstGeom prst="rect">
            <a:avLst/>
          </a:prstGeom>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400" b="1" dirty="0" smtClean="0"/>
              <a:t>37</a:t>
            </a:r>
            <a:endParaRPr lang="el-GR" sz="2400" b="1" dirty="0"/>
          </a:p>
        </p:txBody>
      </p:sp>
      <p:sp>
        <p:nvSpPr>
          <p:cNvPr id="6" name="Rectangle 28"/>
          <p:cNvSpPr/>
          <p:nvPr/>
        </p:nvSpPr>
        <p:spPr>
          <a:xfrm>
            <a:off x="0" y="6297168"/>
            <a:ext cx="1080000" cy="408432"/>
          </a:xfrm>
          <a:prstGeom prst="rect">
            <a:avLst/>
          </a:prstGeom>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l-GR" b="1" dirty="0" smtClean="0"/>
              <a:t>Εισαγωγή</a:t>
            </a:r>
            <a:endParaRPr lang="el-GR" b="1" dirty="0"/>
          </a:p>
        </p:txBody>
      </p:sp>
      <p:cxnSp>
        <p:nvCxnSpPr>
          <p:cNvPr id="9" name="Ευθεία γραμμή σύνδεσης 8"/>
          <p:cNvCxnSpPr/>
          <p:nvPr/>
        </p:nvCxnSpPr>
        <p:spPr>
          <a:xfrm>
            <a:off x="1154400" y="6248400"/>
            <a:ext cx="7380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612000" y="1676400"/>
            <a:ext cx="7920000" cy="3711785"/>
          </a:xfrm>
          <a:prstGeom prst="rect">
            <a:avLst/>
          </a:prstGeom>
          <a:noFill/>
        </p:spPr>
        <p:txBody>
          <a:bodyPr wrap="square" rtlCol="0">
            <a:spAutoFit/>
          </a:bodyPr>
          <a:lstStyle/>
          <a:p>
            <a:pPr>
              <a:lnSpc>
                <a:spcPct val="120000"/>
              </a:lnSpc>
              <a:spcBef>
                <a:spcPts val="600"/>
              </a:spcBef>
            </a:pPr>
            <a:r>
              <a:rPr lang="el-GR" sz="2800" dirty="0" smtClean="0">
                <a:solidFill>
                  <a:schemeClr val="tx2"/>
                </a:solidFill>
              </a:rPr>
              <a:t>Είναι η εργασία την οποία προσφέρουν οι εργαζόμενοι που ασχολούνται άμεσα με την επεξεργασία των πρώτων υλών. Μπορεί να διακριθεί πάνω στο παραγόμενο προϊόν και αποτελεί σημαντικό μέρος του κόστους της συνολικής εργασίας που θα απαιτηθεί για την παραγωγή</a:t>
            </a:r>
            <a:r>
              <a:rPr lang="en-GB" sz="2800" dirty="0" smtClean="0">
                <a:solidFill>
                  <a:schemeClr val="tx2"/>
                </a:solidFill>
              </a:rPr>
              <a:t> </a:t>
            </a:r>
            <a:r>
              <a:rPr lang="el-GR" sz="2800" dirty="0" smtClean="0">
                <a:solidFill>
                  <a:schemeClr val="tx2"/>
                </a:solidFill>
              </a:rPr>
              <a:t>του.</a:t>
            </a:r>
            <a:endParaRPr lang="el-GR" sz="2800" dirty="0">
              <a:solidFill>
                <a:schemeClr val="tx2"/>
              </a:solidFill>
            </a:endParaRPr>
          </a:p>
        </p:txBody>
      </p:sp>
      <p:sp>
        <p:nvSpPr>
          <p:cNvPr id="10" name="TextBox 9"/>
          <p:cNvSpPr txBox="1"/>
          <p:nvPr/>
        </p:nvSpPr>
        <p:spPr>
          <a:xfrm>
            <a:off x="1049592" y="5943600"/>
            <a:ext cx="7561008" cy="646331"/>
          </a:xfrm>
          <a:prstGeom prst="rect">
            <a:avLst/>
          </a:prstGeom>
          <a:noFill/>
        </p:spPr>
        <p:txBody>
          <a:bodyPr wrap="square" rtlCol="0">
            <a:spAutoFit/>
          </a:bodyPr>
          <a:lstStyle/>
          <a:p>
            <a:r>
              <a:rPr lang="el-GR" dirty="0" smtClean="0">
                <a:solidFill>
                  <a:schemeClr val="tx2">
                    <a:lumMod val="50000"/>
                  </a:schemeClr>
                </a:solidFill>
              </a:rPr>
              <a:t>ΔΙΟΙΚΗΤΙΚΗ ΛΟΓΙΣΤΙΚΗ </a:t>
            </a:r>
            <a:endParaRPr lang="el-GR" dirty="0">
              <a:solidFill>
                <a:schemeClr val="tx2">
                  <a:lumMod val="50000"/>
                </a:schemeClr>
              </a:solidFill>
            </a:endParaRPr>
          </a:p>
          <a:p>
            <a:r>
              <a:rPr lang="el-GR" dirty="0" smtClean="0">
                <a:solidFill>
                  <a:schemeClr val="tx2">
                    <a:lumMod val="50000"/>
                  </a:schemeClr>
                </a:solidFill>
              </a:rPr>
              <a:t>Εξετάζοντας το παρελθόν και το μέλλον</a:t>
            </a:r>
            <a:endParaRPr lang="el-GR" dirty="0">
              <a:solidFill>
                <a:schemeClr val="tx2">
                  <a:lumMod val="50000"/>
                </a:schemeClr>
              </a:solidFill>
            </a:endParaRPr>
          </a:p>
        </p:txBody>
      </p:sp>
    </p:spTree>
    <p:extLst>
      <p:ext uri="{BB962C8B-B14F-4D97-AF65-F5344CB8AC3E}">
        <p14:creationId xmlns:p14="http://schemas.microsoft.com/office/powerpoint/2010/main" val="87503763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fade">
                                      <p:cBhvr>
                                        <p:cTn id="13" dur="1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70243"/>
            <a:ext cx="8229600" cy="769441"/>
          </a:xfrm>
        </p:spPr>
        <p:txBody>
          <a:bodyPr>
            <a:noAutofit/>
          </a:bodyPr>
          <a:lstStyle/>
          <a:p>
            <a:r>
              <a:rPr lang="el-GR" sz="3200" dirty="0" smtClean="0">
                <a:solidFill>
                  <a:srgbClr val="FF0000"/>
                </a:solidFill>
              </a:rPr>
              <a:t>Τι είναι η κοστολόγηση</a:t>
            </a:r>
            <a:endParaRPr lang="el-GR" sz="3200" dirty="0">
              <a:solidFill>
                <a:srgbClr val="FF0000"/>
              </a:solidFill>
            </a:endParaRPr>
          </a:p>
        </p:txBody>
      </p:sp>
      <p:sp>
        <p:nvSpPr>
          <p:cNvPr id="4" name="Rectangle 3"/>
          <p:cNvSpPr/>
          <p:nvPr/>
        </p:nvSpPr>
        <p:spPr>
          <a:xfrm>
            <a:off x="8610600" y="6297168"/>
            <a:ext cx="540000" cy="408432"/>
          </a:xfrm>
          <a:prstGeom prst="rect">
            <a:avLst/>
          </a:prstGeom>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400" b="1" dirty="0"/>
              <a:t>2</a:t>
            </a:r>
          </a:p>
        </p:txBody>
      </p:sp>
      <p:sp>
        <p:nvSpPr>
          <p:cNvPr id="6" name="Rectangle 28"/>
          <p:cNvSpPr/>
          <p:nvPr/>
        </p:nvSpPr>
        <p:spPr>
          <a:xfrm>
            <a:off x="0" y="6297168"/>
            <a:ext cx="1080000" cy="408432"/>
          </a:xfrm>
          <a:prstGeom prst="rect">
            <a:avLst/>
          </a:prstGeom>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l-GR" b="1" dirty="0" smtClean="0"/>
              <a:t>Εισαγωγή</a:t>
            </a:r>
            <a:endParaRPr lang="el-GR" b="1" dirty="0"/>
          </a:p>
        </p:txBody>
      </p:sp>
      <p:cxnSp>
        <p:nvCxnSpPr>
          <p:cNvPr id="9" name="Ευθεία γραμμή σύνδεσης 8"/>
          <p:cNvCxnSpPr/>
          <p:nvPr/>
        </p:nvCxnSpPr>
        <p:spPr>
          <a:xfrm>
            <a:off x="1154400" y="6248400"/>
            <a:ext cx="7380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612000" y="1676400"/>
            <a:ext cx="7920000" cy="3416320"/>
          </a:xfrm>
          <a:prstGeom prst="rect">
            <a:avLst/>
          </a:prstGeom>
          <a:noFill/>
        </p:spPr>
        <p:txBody>
          <a:bodyPr wrap="square" rtlCol="0">
            <a:spAutoFit/>
          </a:bodyPr>
          <a:lstStyle/>
          <a:p>
            <a:pPr algn="ctr">
              <a:lnSpc>
                <a:spcPct val="150000"/>
              </a:lnSpc>
              <a:spcBef>
                <a:spcPts val="600"/>
              </a:spcBef>
            </a:pPr>
            <a:r>
              <a:rPr lang="el-GR" sz="3600" dirty="0" smtClean="0">
                <a:solidFill>
                  <a:schemeClr val="tx2"/>
                </a:solidFill>
              </a:rPr>
              <a:t>Είναι οι μέθοδοι και διαδικασίες που ακολουθούνται για την εξαγωγή κοστολογικών πληροφοριών χρήσιμων για τη λήψη αποφάσεων.</a:t>
            </a:r>
            <a:endParaRPr lang="el-GR" sz="3600" dirty="0">
              <a:solidFill>
                <a:schemeClr val="tx2"/>
              </a:solidFill>
            </a:endParaRPr>
          </a:p>
        </p:txBody>
      </p:sp>
      <p:sp>
        <p:nvSpPr>
          <p:cNvPr id="10" name="TextBox 9"/>
          <p:cNvSpPr txBox="1"/>
          <p:nvPr/>
        </p:nvSpPr>
        <p:spPr>
          <a:xfrm>
            <a:off x="1049592" y="5943600"/>
            <a:ext cx="7561008" cy="646331"/>
          </a:xfrm>
          <a:prstGeom prst="rect">
            <a:avLst/>
          </a:prstGeom>
          <a:noFill/>
        </p:spPr>
        <p:txBody>
          <a:bodyPr wrap="square" rtlCol="0">
            <a:spAutoFit/>
          </a:bodyPr>
          <a:lstStyle/>
          <a:p>
            <a:r>
              <a:rPr lang="el-GR" dirty="0" smtClean="0">
                <a:solidFill>
                  <a:schemeClr val="tx2">
                    <a:lumMod val="50000"/>
                  </a:schemeClr>
                </a:solidFill>
              </a:rPr>
              <a:t>ΔΙΟΙΚΗΤΙΚΗ ΛΟΓΙΣΤΙΚΗ </a:t>
            </a:r>
            <a:endParaRPr lang="el-GR" dirty="0">
              <a:solidFill>
                <a:schemeClr val="tx2">
                  <a:lumMod val="50000"/>
                </a:schemeClr>
              </a:solidFill>
            </a:endParaRPr>
          </a:p>
          <a:p>
            <a:r>
              <a:rPr lang="el-GR" dirty="0" smtClean="0">
                <a:solidFill>
                  <a:schemeClr val="tx2">
                    <a:lumMod val="50000"/>
                  </a:schemeClr>
                </a:solidFill>
              </a:rPr>
              <a:t>Εξετάζοντας το παρελθόν και το μέλλον</a:t>
            </a:r>
            <a:endParaRPr lang="el-GR" dirty="0">
              <a:solidFill>
                <a:schemeClr val="tx2">
                  <a:lumMod val="50000"/>
                </a:schemeClr>
              </a:solidFill>
            </a:endParaRPr>
          </a:p>
        </p:txBody>
      </p:sp>
    </p:spTree>
    <p:extLst>
      <p:ext uri="{BB962C8B-B14F-4D97-AF65-F5344CB8AC3E}">
        <p14:creationId xmlns:p14="http://schemas.microsoft.com/office/powerpoint/2010/main" val="55622883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fade">
                                      <p:cBhvr>
                                        <p:cTn id="13" dur="1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70243"/>
            <a:ext cx="8229600" cy="769441"/>
          </a:xfrm>
        </p:spPr>
        <p:txBody>
          <a:bodyPr>
            <a:noAutofit/>
          </a:bodyPr>
          <a:lstStyle/>
          <a:p>
            <a:r>
              <a:rPr lang="el-GR" sz="3200" dirty="0" smtClean="0">
                <a:solidFill>
                  <a:srgbClr val="FF0000"/>
                </a:solidFill>
              </a:rPr>
              <a:t>Γενικά βιομηχανικά έξοδα</a:t>
            </a:r>
            <a:br>
              <a:rPr lang="el-GR" sz="3200" dirty="0" smtClean="0">
                <a:solidFill>
                  <a:srgbClr val="FF0000"/>
                </a:solidFill>
              </a:rPr>
            </a:br>
            <a:r>
              <a:rPr lang="el-GR" sz="3200" dirty="0" smtClean="0">
                <a:solidFill>
                  <a:srgbClr val="FF0000"/>
                </a:solidFill>
              </a:rPr>
              <a:t>(</a:t>
            </a:r>
            <a:r>
              <a:rPr lang="en-GB" sz="3200" dirty="0" smtClean="0">
                <a:solidFill>
                  <a:srgbClr val="FF0000"/>
                </a:solidFill>
              </a:rPr>
              <a:t>production overheads)</a:t>
            </a:r>
            <a:endParaRPr lang="el-GR" sz="3200" dirty="0">
              <a:solidFill>
                <a:srgbClr val="FF0000"/>
              </a:solidFill>
            </a:endParaRPr>
          </a:p>
        </p:txBody>
      </p:sp>
      <p:sp>
        <p:nvSpPr>
          <p:cNvPr id="4" name="Rectangle 3"/>
          <p:cNvSpPr/>
          <p:nvPr/>
        </p:nvSpPr>
        <p:spPr>
          <a:xfrm>
            <a:off x="8610600" y="6297168"/>
            <a:ext cx="540000" cy="408432"/>
          </a:xfrm>
          <a:prstGeom prst="rect">
            <a:avLst/>
          </a:prstGeom>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400" b="1" dirty="0" smtClean="0"/>
              <a:t>38</a:t>
            </a:r>
            <a:endParaRPr lang="el-GR" sz="2400" b="1" dirty="0"/>
          </a:p>
        </p:txBody>
      </p:sp>
      <p:sp>
        <p:nvSpPr>
          <p:cNvPr id="6" name="Rectangle 28"/>
          <p:cNvSpPr/>
          <p:nvPr/>
        </p:nvSpPr>
        <p:spPr>
          <a:xfrm>
            <a:off x="0" y="6297168"/>
            <a:ext cx="1080000" cy="408432"/>
          </a:xfrm>
          <a:prstGeom prst="rect">
            <a:avLst/>
          </a:prstGeom>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l-GR" b="1" dirty="0" smtClean="0"/>
              <a:t>Εισαγωγή</a:t>
            </a:r>
            <a:endParaRPr lang="el-GR" b="1" dirty="0"/>
          </a:p>
        </p:txBody>
      </p:sp>
      <p:cxnSp>
        <p:nvCxnSpPr>
          <p:cNvPr id="9" name="Ευθεία γραμμή σύνδεσης 8"/>
          <p:cNvCxnSpPr/>
          <p:nvPr/>
        </p:nvCxnSpPr>
        <p:spPr>
          <a:xfrm>
            <a:off x="1154400" y="6248400"/>
            <a:ext cx="7380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612000" y="1676400"/>
            <a:ext cx="7920000" cy="3425553"/>
          </a:xfrm>
          <a:prstGeom prst="rect">
            <a:avLst/>
          </a:prstGeom>
          <a:noFill/>
        </p:spPr>
        <p:txBody>
          <a:bodyPr wrap="square" rtlCol="0">
            <a:spAutoFit/>
          </a:bodyPr>
          <a:lstStyle/>
          <a:p>
            <a:pPr>
              <a:lnSpc>
                <a:spcPct val="120000"/>
              </a:lnSpc>
              <a:spcBef>
                <a:spcPts val="600"/>
              </a:spcBef>
            </a:pPr>
            <a:r>
              <a:rPr lang="el-GR" sz="2800" dirty="0" smtClean="0">
                <a:solidFill>
                  <a:schemeClr val="tx2"/>
                </a:solidFill>
              </a:rPr>
              <a:t>Αποτελούνται κυρίως από:</a:t>
            </a:r>
          </a:p>
          <a:p>
            <a:pPr marL="457200" indent="-457200">
              <a:lnSpc>
                <a:spcPct val="120000"/>
              </a:lnSpc>
              <a:spcBef>
                <a:spcPts val="600"/>
              </a:spcBef>
              <a:buFont typeface="Arial" panose="020B0604020202020204" pitchFamily="34" charset="0"/>
              <a:buChar char="•"/>
            </a:pPr>
            <a:r>
              <a:rPr lang="el-GR" sz="2800" dirty="0">
                <a:solidFill>
                  <a:schemeClr val="tx2"/>
                </a:solidFill>
              </a:rPr>
              <a:t>τ</a:t>
            </a:r>
            <a:r>
              <a:rPr lang="el-GR" sz="2800" dirty="0" smtClean="0">
                <a:solidFill>
                  <a:schemeClr val="tx2"/>
                </a:solidFill>
              </a:rPr>
              <a:t>α έμμεσα ή βοηθητικά υλικά</a:t>
            </a:r>
          </a:p>
          <a:p>
            <a:pPr marL="457200" indent="-457200">
              <a:lnSpc>
                <a:spcPct val="120000"/>
              </a:lnSpc>
              <a:spcBef>
                <a:spcPts val="600"/>
              </a:spcBef>
              <a:buFont typeface="Arial" panose="020B0604020202020204" pitchFamily="34" charset="0"/>
              <a:buChar char="•"/>
            </a:pPr>
            <a:r>
              <a:rPr lang="el-GR" sz="2800" dirty="0">
                <a:solidFill>
                  <a:schemeClr val="tx2"/>
                </a:solidFill>
              </a:rPr>
              <a:t>τ</a:t>
            </a:r>
            <a:r>
              <a:rPr lang="el-GR" sz="2800" dirty="0" smtClean="0">
                <a:solidFill>
                  <a:schemeClr val="tx2"/>
                </a:solidFill>
              </a:rPr>
              <a:t>ην έμμεση εργασία, και</a:t>
            </a:r>
          </a:p>
          <a:p>
            <a:pPr marL="457200" indent="-457200">
              <a:lnSpc>
                <a:spcPct val="120000"/>
              </a:lnSpc>
              <a:spcBef>
                <a:spcPts val="600"/>
              </a:spcBef>
              <a:buFont typeface="Arial" panose="020B0604020202020204" pitchFamily="34" charset="0"/>
              <a:buChar char="•"/>
            </a:pPr>
            <a:r>
              <a:rPr lang="el-GR" sz="2800" dirty="0">
                <a:solidFill>
                  <a:schemeClr val="tx2"/>
                </a:solidFill>
              </a:rPr>
              <a:t>τ</a:t>
            </a:r>
            <a:r>
              <a:rPr lang="el-GR" sz="2800" dirty="0" smtClean="0">
                <a:solidFill>
                  <a:schemeClr val="tx2"/>
                </a:solidFill>
              </a:rPr>
              <a:t>α διάφορα λειτουργικά έξοδα παραγωγής, όπως ενέργεια, ασφάλιστρα, αποσβέσεις μηχανημάτων και εγκαταστάσεων κλπ.</a:t>
            </a:r>
            <a:endParaRPr lang="el-GR" sz="2800" dirty="0">
              <a:solidFill>
                <a:schemeClr val="tx2"/>
              </a:solidFill>
            </a:endParaRPr>
          </a:p>
        </p:txBody>
      </p:sp>
      <p:sp>
        <p:nvSpPr>
          <p:cNvPr id="10" name="TextBox 9"/>
          <p:cNvSpPr txBox="1"/>
          <p:nvPr/>
        </p:nvSpPr>
        <p:spPr>
          <a:xfrm>
            <a:off x="1049592" y="5943600"/>
            <a:ext cx="7561008" cy="646331"/>
          </a:xfrm>
          <a:prstGeom prst="rect">
            <a:avLst/>
          </a:prstGeom>
          <a:noFill/>
        </p:spPr>
        <p:txBody>
          <a:bodyPr wrap="square" rtlCol="0">
            <a:spAutoFit/>
          </a:bodyPr>
          <a:lstStyle/>
          <a:p>
            <a:r>
              <a:rPr lang="el-GR" dirty="0" smtClean="0">
                <a:solidFill>
                  <a:schemeClr val="tx2">
                    <a:lumMod val="50000"/>
                  </a:schemeClr>
                </a:solidFill>
              </a:rPr>
              <a:t>ΔΙΟΙΚΗΤΙΚΗ ΛΟΓΙΣΤΙΚΗ </a:t>
            </a:r>
            <a:endParaRPr lang="el-GR" dirty="0">
              <a:solidFill>
                <a:schemeClr val="tx2">
                  <a:lumMod val="50000"/>
                </a:schemeClr>
              </a:solidFill>
            </a:endParaRPr>
          </a:p>
          <a:p>
            <a:r>
              <a:rPr lang="el-GR" dirty="0" smtClean="0">
                <a:solidFill>
                  <a:schemeClr val="tx2">
                    <a:lumMod val="50000"/>
                  </a:schemeClr>
                </a:solidFill>
              </a:rPr>
              <a:t>Εξετάζοντας το παρελθόν και το μέλλον</a:t>
            </a:r>
            <a:endParaRPr lang="el-GR" dirty="0">
              <a:solidFill>
                <a:schemeClr val="tx2">
                  <a:lumMod val="50000"/>
                </a:schemeClr>
              </a:solidFill>
            </a:endParaRPr>
          </a:p>
        </p:txBody>
      </p:sp>
    </p:spTree>
    <p:extLst>
      <p:ext uri="{BB962C8B-B14F-4D97-AF65-F5344CB8AC3E}">
        <p14:creationId xmlns:p14="http://schemas.microsoft.com/office/powerpoint/2010/main" val="93984774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fade">
                                      <p:cBhvr>
                                        <p:cTn id="13" dur="1500"/>
                                        <p:tgtEl>
                                          <p:spTgt spid="5">
                                            <p:txEl>
                                              <p:pRg st="0" end="0"/>
                                            </p:txEl>
                                          </p:spTgt>
                                        </p:tgtEl>
                                      </p:cBhvr>
                                    </p:animEffect>
                                  </p:childTnLst>
                                </p:cTn>
                              </p:par>
                            </p:childTnLst>
                          </p:cTn>
                        </p:par>
                        <p:par>
                          <p:cTn id="14" fill="hold">
                            <p:stCondLst>
                              <p:cond delay="2500"/>
                            </p:stCondLst>
                            <p:childTnLst>
                              <p:par>
                                <p:cTn id="15" presetID="10" presetClass="entr" presetSubtype="0" fill="hold" grpId="0" nodeType="after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1500"/>
                                        <p:tgtEl>
                                          <p:spTgt spid="5">
                                            <p:txEl>
                                              <p:pRg st="1" end="1"/>
                                            </p:txEl>
                                          </p:spTgt>
                                        </p:tgtEl>
                                      </p:cBhvr>
                                    </p:animEffect>
                                  </p:childTnLst>
                                </p:cTn>
                              </p:par>
                            </p:childTnLst>
                          </p:cTn>
                        </p:par>
                        <p:par>
                          <p:cTn id="18" fill="hold">
                            <p:stCondLst>
                              <p:cond delay="4000"/>
                            </p:stCondLst>
                            <p:childTnLst>
                              <p:par>
                                <p:cTn id="19" presetID="10" presetClass="entr" presetSubtype="0" fill="hold" grpId="0" nodeType="after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500"/>
                                        <p:tgtEl>
                                          <p:spTgt spid="5">
                                            <p:txEl>
                                              <p:pRg st="2" end="2"/>
                                            </p:txEl>
                                          </p:spTgt>
                                        </p:tgtEl>
                                      </p:cBhvr>
                                    </p:animEffect>
                                  </p:childTnLst>
                                </p:cTn>
                              </p:par>
                            </p:childTnLst>
                          </p:cTn>
                        </p:par>
                        <p:par>
                          <p:cTn id="22" fill="hold">
                            <p:stCondLst>
                              <p:cond delay="5500"/>
                            </p:stCondLst>
                            <p:childTnLst>
                              <p:par>
                                <p:cTn id="23" presetID="10" presetClass="entr" presetSubtype="0" fill="hold" grpId="0" nodeType="after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Effect transition="in" filter="fade">
                                      <p:cBhvr>
                                        <p:cTn id="25" dur="1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610600" y="6297168"/>
            <a:ext cx="540000" cy="408432"/>
          </a:xfrm>
          <a:prstGeom prst="rect">
            <a:avLst/>
          </a:prstGeom>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400" b="1" dirty="0" smtClean="0"/>
              <a:t>3</a:t>
            </a:r>
            <a:r>
              <a:rPr lang="el-GR" sz="2400" b="1" dirty="0"/>
              <a:t>9</a:t>
            </a:r>
          </a:p>
        </p:txBody>
      </p:sp>
      <p:sp>
        <p:nvSpPr>
          <p:cNvPr id="6" name="Rectangle 28"/>
          <p:cNvSpPr/>
          <p:nvPr/>
        </p:nvSpPr>
        <p:spPr>
          <a:xfrm>
            <a:off x="0" y="6297168"/>
            <a:ext cx="1080000" cy="408432"/>
          </a:xfrm>
          <a:prstGeom prst="rect">
            <a:avLst/>
          </a:prstGeom>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l-GR" b="1" dirty="0" smtClean="0"/>
              <a:t>Εισαγωγή</a:t>
            </a:r>
            <a:endParaRPr lang="el-GR" b="1" dirty="0"/>
          </a:p>
        </p:txBody>
      </p:sp>
      <p:cxnSp>
        <p:nvCxnSpPr>
          <p:cNvPr id="9" name="Ευθεία γραμμή σύνδεσης 8"/>
          <p:cNvCxnSpPr/>
          <p:nvPr/>
        </p:nvCxnSpPr>
        <p:spPr>
          <a:xfrm>
            <a:off x="1154400" y="6248400"/>
            <a:ext cx="7380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049592" y="5943600"/>
            <a:ext cx="7561008" cy="646331"/>
          </a:xfrm>
          <a:prstGeom prst="rect">
            <a:avLst/>
          </a:prstGeom>
          <a:noFill/>
        </p:spPr>
        <p:txBody>
          <a:bodyPr wrap="square" rtlCol="0">
            <a:spAutoFit/>
          </a:bodyPr>
          <a:lstStyle/>
          <a:p>
            <a:r>
              <a:rPr lang="el-GR" dirty="0" smtClean="0">
                <a:solidFill>
                  <a:schemeClr val="tx2">
                    <a:lumMod val="50000"/>
                  </a:schemeClr>
                </a:solidFill>
              </a:rPr>
              <a:t>ΔΙΟΙΚΗΤΙΚΗ ΛΟΓΙΣΤΙΚΗ </a:t>
            </a:r>
            <a:endParaRPr lang="el-GR" dirty="0">
              <a:solidFill>
                <a:schemeClr val="tx2">
                  <a:lumMod val="50000"/>
                </a:schemeClr>
              </a:solidFill>
            </a:endParaRPr>
          </a:p>
          <a:p>
            <a:r>
              <a:rPr lang="el-GR" dirty="0" smtClean="0">
                <a:solidFill>
                  <a:schemeClr val="tx2">
                    <a:lumMod val="50000"/>
                  </a:schemeClr>
                </a:solidFill>
              </a:rPr>
              <a:t>Εξετάζοντας το παρελθόν και το μέλλον</a:t>
            </a:r>
            <a:endParaRPr lang="el-GR" dirty="0">
              <a:solidFill>
                <a:schemeClr val="tx2">
                  <a:lumMod val="50000"/>
                </a:schemeClr>
              </a:solidFill>
            </a:endParaRPr>
          </a:p>
        </p:txBody>
      </p:sp>
      <p:sp>
        <p:nvSpPr>
          <p:cNvPr id="7" name="Στρογγυλεμένο ορθογώνιο 6"/>
          <p:cNvSpPr/>
          <p:nvPr/>
        </p:nvSpPr>
        <p:spPr>
          <a:xfrm>
            <a:off x="1692000" y="457200"/>
            <a:ext cx="5760000" cy="576000"/>
          </a:xfrm>
          <a:prstGeom prst="roundRect">
            <a:avLst/>
          </a:prstGeom>
          <a:solidFill>
            <a:srgbClr val="CC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400" dirty="0" smtClean="0"/>
              <a:t>Κόστος παραγωγής (</a:t>
            </a:r>
            <a:r>
              <a:rPr lang="en-GB" sz="2400" dirty="0" smtClean="0"/>
              <a:t>production costs)</a:t>
            </a:r>
            <a:endParaRPr lang="el-GR" sz="2400" dirty="0" smtClean="0"/>
          </a:p>
        </p:txBody>
      </p:sp>
      <p:cxnSp>
        <p:nvCxnSpPr>
          <p:cNvPr id="11" name="Ευθεία γραμμή σύνδεσης 10"/>
          <p:cNvCxnSpPr>
            <a:stCxn id="7" idx="2"/>
            <a:endCxn id="12" idx="0"/>
          </p:cNvCxnSpPr>
          <p:nvPr/>
        </p:nvCxnSpPr>
        <p:spPr>
          <a:xfrm flipH="1">
            <a:off x="2152200" y="1033200"/>
            <a:ext cx="2419800" cy="979200"/>
          </a:xfrm>
          <a:prstGeom prst="line">
            <a:avLst/>
          </a:prstGeom>
          <a:ln w="19050">
            <a:solidFill>
              <a:srgbClr val="CC66FF"/>
            </a:solidFill>
          </a:ln>
        </p:spPr>
        <p:style>
          <a:lnRef idx="1">
            <a:schemeClr val="accent1"/>
          </a:lnRef>
          <a:fillRef idx="0">
            <a:schemeClr val="accent1"/>
          </a:fillRef>
          <a:effectRef idx="0">
            <a:schemeClr val="accent1"/>
          </a:effectRef>
          <a:fontRef idx="minor">
            <a:schemeClr val="tx1"/>
          </a:fontRef>
        </p:style>
      </p:cxnSp>
      <p:sp>
        <p:nvSpPr>
          <p:cNvPr id="12" name="Στρογγυλεμένο ορθογώνιο 11"/>
          <p:cNvSpPr/>
          <p:nvPr/>
        </p:nvSpPr>
        <p:spPr>
          <a:xfrm>
            <a:off x="964200" y="2012400"/>
            <a:ext cx="2376000" cy="118800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l-GR" dirty="0" smtClean="0">
                <a:solidFill>
                  <a:schemeClr val="tx2">
                    <a:lumMod val="50000"/>
                  </a:schemeClr>
                </a:solidFill>
              </a:rPr>
              <a:t>κόστος αποθεμάτων</a:t>
            </a:r>
          </a:p>
          <a:p>
            <a:pPr algn="ctr"/>
            <a:r>
              <a:rPr lang="el-GR" dirty="0" smtClean="0">
                <a:solidFill>
                  <a:schemeClr val="tx2">
                    <a:lumMod val="50000"/>
                  </a:schemeClr>
                </a:solidFill>
              </a:rPr>
              <a:t>(</a:t>
            </a:r>
            <a:r>
              <a:rPr lang="en-GB" dirty="0" smtClean="0">
                <a:solidFill>
                  <a:schemeClr val="tx2">
                    <a:lumMod val="50000"/>
                  </a:schemeClr>
                </a:solidFill>
              </a:rPr>
              <a:t>cost of inventory)</a:t>
            </a:r>
            <a:endParaRPr lang="el-GR" dirty="0">
              <a:solidFill>
                <a:schemeClr val="tx2">
                  <a:lumMod val="50000"/>
                </a:schemeClr>
              </a:solidFill>
            </a:endParaRPr>
          </a:p>
        </p:txBody>
      </p:sp>
      <p:sp>
        <p:nvSpPr>
          <p:cNvPr id="32" name="Στρογγυλεμένο ορθογώνιο 31"/>
          <p:cNvSpPr/>
          <p:nvPr/>
        </p:nvSpPr>
        <p:spPr>
          <a:xfrm>
            <a:off x="5862000" y="2012400"/>
            <a:ext cx="2520000" cy="118800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l-GR" dirty="0" smtClean="0">
                <a:solidFill>
                  <a:schemeClr val="tx2">
                    <a:lumMod val="50000"/>
                  </a:schemeClr>
                </a:solidFill>
              </a:rPr>
              <a:t>κόστος πωληθέντων</a:t>
            </a:r>
          </a:p>
          <a:p>
            <a:pPr algn="ctr"/>
            <a:r>
              <a:rPr lang="el-GR" dirty="0" smtClean="0">
                <a:solidFill>
                  <a:schemeClr val="tx2">
                    <a:lumMod val="50000"/>
                  </a:schemeClr>
                </a:solidFill>
              </a:rPr>
              <a:t>(</a:t>
            </a:r>
            <a:r>
              <a:rPr lang="en-GB" dirty="0" smtClean="0">
                <a:solidFill>
                  <a:schemeClr val="tx2">
                    <a:lumMod val="50000"/>
                  </a:schemeClr>
                </a:solidFill>
              </a:rPr>
              <a:t>cost of goods sold)</a:t>
            </a:r>
            <a:endParaRPr lang="el-GR" dirty="0">
              <a:solidFill>
                <a:schemeClr val="tx2">
                  <a:lumMod val="50000"/>
                </a:schemeClr>
              </a:solidFill>
            </a:endParaRPr>
          </a:p>
        </p:txBody>
      </p:sp>
      <p:cxnSp>
        <p:nvCxnSpPr>
          <p:cNvPr id="34" name="Ευθεία γραμμή σύνδεσης 33"/>
          <p:cNvCxnSpPr>
            <a:stCxn id="7" idx="2"/>
            <a:endCxn id="32" idx="0"/>
          </p:cNvCxnSpPr>
          <p:nvPr/>
        </p:nvCxnSpPr>
        <p:spPr>
          <a:xfrm>
            <a:off x="4572000" y="1033200"/>
            <a:ext cx="2550000" cy="979200"/>
          </a:xfrm>
          <a:prstGeom prst="line">
            <a:avLst/>
          </a:prstGeom>
          <a:ln w="19050">
            <a:solidFill>
              <a:srgbClr val="CC66FF"/>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12000" y="3616099"/>
            <a:ext cx="7920000" cy="1500667"/>
          </a:xfrm>
          <a:prstGeom prst="rect">
            <a:avLst/>
          </a:prstGeom>
          <a:noFill/>
        </p:spPr>
        <p:txBody>
          <a:bodyPr wrap="square" rtlCol="0">
            <a:spAutoFit/>
          </a:bodyPr>
          <a:lstStyle/>
          <a:p>
            <a:pPr algn="ctr">
              <a:lnSpc>
                <a:spcPct val="120000"/>
              </a:lnSpc>
              <a:spcBef>
                <a:spcPts val="600"/>
              </a:spcBef>
            </a:pPr>
            <a:r>
              <a:rPr lang="el-GR" sz="2600" dirty="0" smtClean="0">
                <a:solidFill>
                  <a:schemeClr val="tx2"/>
                </a:solidFill>
              </a:rPr>
              <a:t>Οι ανωτέρω πληροφορίες είναι απαραίτητες για τη σύνταξη των οικονομικών καταστάσεων μιας επιχείρησης.</a:t>
            </a:r>
            <a:endParaRPr lang="el-GR" sz="2600" dirty="0">
              <a:solidFill>
                <a:schemeClr val="tx2"/>
              </a:solidFill>
            </a:endParaRPr>
          </a:p>
        </p:txBody>
      </p:sp>
    </p:spTree>
    <p:extLst>
      <p:ext uri="{BB962C8B-B14F-4D97-AF65-F5344CB8AC3E}">
        <p14:creationId xmlns:p14="http://schemas.microsoft.com/office/powerpoint/2010/main" val="182202830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fade">
                                      <p:cBhvr>
                                        <p:cTn id="7" dur="1500"/>
                                        <p:tgtEl>
                                          <p:spTgt spid="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70243"/>
            <a:ext cx="8229600" cy="769441"/>
          </a:xfrm>
        </p:spPr>
        <p:txBody>
          <a:bodyPr>
            <a:noAutofit/>
          </a:bodyPr>
          <a:lstStyle/>
          <a:p>
            <a:r>
              <a:rPr lang="el-GR" sz="3200" dirty="0" smtClean="0">
                <a:solidFill>
                  <a:srgbClr val="FF0000"/>
                </a:solidFill>
              </a:rPr>
              <a:t>Κόστος και κοστολόγηση</a:t>
            </a:r>
            <a:endParaRPr lang="el-GR" sz="3200" dirty="0">
              <a:solidFill>
                <a:srgbClr val="FF0000"/>
              </a:solidFill>
            </a:endParaRPr>
          </a:p>
        </p:txBody>
      </p:sp>
      <p:sp>
        <p:nvSpPr>
          <p:cNvPr id="4" name="Rectangle 3"/>
          <p:cNvSpPr/>
          <p:nvPr/>
        </p:nvSpPr>
        <p:spPr>
          <a:xfrm>
            <a:off x="8610600" y="6297168"/>
            <a:ext cx="540000" cy="408432"/>
          </a:xfrm>
          <a:prstGeom prst="rect">
            <a:avLst/>
          </a:prstGeom>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400" b="1" dirty="0"/>
              <a:t>3</a:t>
            </a:r>
          </a:p>
        </p:txBody>
      </p:sp>
      <p:sp>
        <p:nvSpPr>
          <p:cNvPr id="6" name="Rectangle 28"/>
          <p:cNvSpPr/>
          <p:nvPr/>
        </p:nvSpPr>
        <p:spPr>
          <a:xfrm>
            <a:off x="0" y="6297168"/>
            <a:ext cx="1080000" cy="408432"/>
          </a:xfrm>
          <a:prstGeom prst="rect">
            <a:avLst/>
          </a:prstGeom>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l-GR" b="1" dirty="0" smtClean="0"/>
              <a:t>Εισαγωγή</a:t>
            </a:r>
            <a:endParaRPr lang="el-GR" b="1" dirty="0"/>
          </a:p>
        </p:txBody>
      </p:sp>
      <p:cxnSp>
        <p:nvCxnSpPr>
          <p:cNvPr id="9" name="Ευθεία γραμμή σύνδεσης 8"/>
          <p:cNvCxnSpPr/>
          <p:nvPr/>
        </p:nvCxnSpPr>
        <p:spPr>
          <a:xfrm>
            <a:off x="1154400" y="6248400"/>
            <a:ext cx="7380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612000" y="1676400"/>
            <a:ext cx="7920000" cy="3416320"/>
          </a:xfrm>
          <a:prstGeom prst="rect">
            <a:avLst/>
          </a:prstGeom>
          <a:noFill/>
        </p:spPr>
        <p:txBody>
          <a:bodyPr wrap="square" rtlCol="0">
            <a:spAutoFit/>
          </a:bodyPr>
          <a:lstStyle/>
          <a:p>
            <a:pPr>
              <a:lnSpc>
                <a:spcPct val="150000"/>
              </a:lnSpc>
              <a:spcBef>
                <a:spcPts val="600"/>
              </a:spcBef>
            </a:pPr>
            <a:r>
              <a:rPr lang="el-GR" sz="2400" dirty="0" smtClean="0">
                <a:solidFill>
                  <a:schemeClr val="tx2"/>
                </a:solidFill>
              </a:rPr>
              <a:t>Για την κατανόηση και επιλογή των κατάλληλων μεθόδων και διαδικασιών κοστολόγησης είναι απαραίτητη η γνωριμία μας με την έννοια του κόστους, τις διάφορες μορφές με τις οποίες αυτό εμφανίζεται, καθώς και τα ιδιαίτερα χαρακτηριστικά γνωρίσματα, τη συμπεριφορά και τη σημασία τους.</a:t>
            </a:r>
            <a:endParaRPr lang="el-GR" sz="2400" dirty="0">
              <a:solidFill>
                <a:schemeClr val="tx2"/>
              </a:solidFill>
            </a:endParaRPr>
          </a:p>
        </p:txBody>
      </p:sp>
      <p:sp>
        <p:nvSpPr>
          <p:cNvPr id="10" name="TextBox 9"/>
          <p:cNvSpPr txBox="1"/>
          <p:nvPr/>
        </p:nvSpPr>
        <p:spPr>
          <a:xfrm>
            <a:off x="1049592" y="5943600"/>
            <a:ext cx="7561008" cy="646331"/>
          </a:xfrm>
          <a:prstGeom prst="rect">
            <a:avLst/>
          </a:prstGeom>
          <a:noFill/>
        </p:spPr>
        <p:txBody>
          <a:bodyPr wrap="square" rtlCol="0">
            <a:spAutoFit/>
          </a:bodyPr>
          <a:lstStyle/>
          <a:p>
            <a:r>
              <a:rPr lang="el-GR" dirty="0" smtClean="0">
                <a:solidFill>
                  <a:schemeClr val="tx2">
                    <a:lumMod val="50000"/>
                  </a:schemeClr>
                </a:solidFill>
              </a:rPr>
              <a:t>ΔΙΟΙΚΗΤΙΚΗ ΛΟΓΙΣΤΙΚΗ </a:t>
            </a:r>
            <a:endParaRPr lang="el-GR" dirty="0">
              <a:solidFill>
                <a:schemeClr val="tx2">
                  <a:lumMod val="50000"/>
                </a:schemeClr>
              </a:solidFill>
            </a:endParaRPr>
          </a:p>
          <a:p>
            <a:r>
              <a:rPr lang="el-GR" dirty="0" smtClean="0">
                <a:solidFill>
                  <a:schemeClr val="tx2">
                    <a:lumMod val="50000"/>
                  </a:schemeClr>
                </a:solidFill>
              </a:rPr>
              <a:t>Εξετάζοντας το παρελθόν και το μέλλον</a:t>
            </a:r>
            <a:endParaRPr lang="el-GR" dirty="0">
              <a:solidFill>
                <a:schemeClr val="tx2">
                  <a:lumMod val="50000"/>
                </a:schemeClr>
              </a:solidFill>
            </a:endParaRPr>
          </a:p>
        </p:txBody>
      </p:sp>
    </p:spTree>
    <p:extLst>
      <p:ext uri="{BB962C8B-B14F-4D97-AF65-F5344CB8AC3E}">
        <p14:creationId xmlns:p14="http://schemas.microsoft.com/office/powerpoint/2010/main" val="118471222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fade">
                                      <p:cBhvr>
                                        <p:cTn id="13" dur="1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70243"/>
            <a:ext cx="8229600" cy="769441"/>
          </a:xfrm>
        </p:spPr>
        <p:txBody>
          <a:bodyPr>
            <a:noAutofit/>
          </a:bodyPr>
          <a:lstStyle/>
          <a:p>
            <a:r>
              <a:rPr lang="el-GR" sz="3200" dirty="0" smtClean="0">
                <a:solidFill>
                  <a:srgbClr val="FF0000"/>
                </a:solidFill>
              </a:rPr>
              <a:t>Κόστος και κοστολόγηση</a:t>
            </a:r>
            <a:r>
              <a:rPr lang="en-GB" sz="3200" dirty="0" smtClean="0">
                <a:solidFill>
                  <a:srgbClr val="FF0000"/>
                </a:solidFill>
              </a:rPr>
              <a:t> </a:t>
            </a:r>
            <a:r>
              <a:rPr lang="en-GB" sz="2400" dirty="0" smtClean="0">
                <a:solidFill>
                  <a:srgbClr val="FF0000"/>
                </a:solidFill>
              </a:rPr>
              <a:t>(</a:t>
            </a:r>
            <a:r>
              <a:rPr lang="el-GR" sz="2400" dirty="0" smtClean="0">
                <a:solidFill>
                  <a:srgbClr val="FF0000"/>
                </a:solidFill>
              </a:rPr>
              <a:t>συνέχεια)</a:t>
            </a:r>
            <a:endParaRPr lang="el-GR" sz="2400" dirty="0">
              <a:solidFill>
                <a:srgbClr val="FF0000"/>
              </a:solidFill>
            </a:endParaRPr>
          </a:p>
        </p:txBody>
      </p:sp>
      <p:sp>
        <p:nvSpPr>
          <p:cNvPr id="4" name="Rectangle 3"/>
          <p:cNvSpPr/>
          <p:nvPr/>
        </p:nvSpPr>
        <p:spPr>
          <a:xfrm>
            <a:off x="8610600" y="6297168"/>
            <a:ext cx="540000" cy="408432"/>
          </a:xfrm>
          <a:prstGeom prst="rect">
            <a:avLst/>
          </a:prstGeom>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400" b="1" dirty="0"/>
              <a:t>4</a:t>
            </a:r>
          </a:p>
        </p:txBody>
      </p:sp>
      <p:sp>
        <p:nvSpPr>
          <p:cNvPr id="6" name="Rectangle 28"/>
          <p:cNvSpPr/>
          <p:nvPr/>
        </p:nvSpPr>
        <p:spPr>
          <a:xfrm>
            <a:off x="0" y="6297168"/>
            <a:ext cx="1080000" cy="408432"/>
          </a:xfrm>
          <a:prstGeom prst="rect">
            <a:avLst/>
          </a:prstGeom>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l-GR" b="1" dirty="0" smtClean="0"/>
              <a:t>Εισαγωγή</a:t>
            </a:r>
            <a:endParaRPr lang="el-GR" b="1" dirty="0"/>
          </a:p>
        </p:txBody>
      </p:sp>
      <p:cxnSp>
        <p:nvCxnSpPr>
          <p:cNvPr id="9" name="Ευθεία γραμμή σύνδεσης 8"/>
          <p:cNvCxnSpPr/>
          <p:nvPr/>
        </p:nvCxnSpPr>
        <p:spPr>
          <a:xfrm>
            <a:off x="1154400" y="6248400"/>
            <a:ext cx="7380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612000" y="1676400"/>
            <a:ext cx="7920000" cy="3416320"/>
          </a:xfrm>
          <a:prstGeom prst="rect">
            <a:avLst/>
          </a:prstGeom>
          <a:noFill/>
        </p:spPr>
        <p:txBody>
          <a:bodyPr wrap="square" rtlCol="0">
            <a:spAutoFit/>
          </a:bodyPr>
          <a:lstStyle/>
          <a:p>
            <a:pPr>
              <a:lnSpc>
                <a:spcPct val="150000"/>
              </a:lnSpc>
              <a:spcBef>
                <a:spcPts val="600"/>
              </a:spcBef>
            </a:pPr>
            <a:r>
              <a:rPr lang="el-GR" sz="2400" dirty="0" smtClean="0">
                <a:solidFill>
                  <a:schemeClr val="tx2"/>
                </a:solidFill>
              </a:rPr>
              <a:t>Η κοστολόγηση αποτελεί τμήμα της Διοικητικής Λογιστικής, η οποία αποτελεί τον δεύτερο κλάδο της Λογιστικής. Έτσι, η κοστολόγηση αντλεί κυρίως από τη Λογιστική αλλά και τη </a:t>
            </a:r>
            <a:r>
              <a:rPr lang="el-GR" sz="2400" dirty="0">
                <a:solidFill>
                  <a:schemeClr val="tx2"/>
                </a:solidFill>
              </a:rPr>
              <a:t>μ</a:t>
            </a:r>
            <a:r>
              <a:rPr lang="el-GR" sz="2400" dirty="0" smtClean="0">
                <a:solidFill>
                  <a:schemeClr val="tx2"/>
                </a:solidFill>
              </a:rPr>
              <a:t>ικροοικονομική θεωρία και ανάλυση πολύτιμο υλικό καθώς και επιστημονικά διδάγματα και τεκμηρίωση.</a:t>
            </a:r>
            <a:endParaRPr lang="el-GR" sz="2400" dirty="0">
              <a:solidFill>
                <a:schemeClr val="tx2"/>
              </a:solidFill>
            </a:endParaRPr>
          </a:p>
        </p:txBody>
      </p:sp>
      <p:sp>
        <p:nvSpPr>
          <p:cNvPr id="10" name="TextBox 9"/>
          <p:cNvSpPr txBox="1"/>
          <p:nvPr/>
        </p:nvSpPr>
        <p:spPr>
          <a:xfrm>
            <a:off x="1049592" y="5943600"/>
            <a:ext cx="7561008" cy="646331"/>
          </a:xfrm>
          <a:prstGeom prst="rect">
            <a:avLst/>
          </a:prstGeom>
          <a:noFill/>
        </p:spPr>
        <p:txBody>
          <a:bodyPr wrap="square" rtlCol="0">
            <a:spAutoFit/>
          </a:bodyPr>
          <a:lstStyle/>
          <a:p>
            <a:r>
              <a:rPr lang="el-GR" dirty="0" smtClean="0">
                <a:solidFill>
                  <a:schemeClr val="tx2">
                    <a:lumMod val="50000"/>
                  </a:schemeClr>
                </a:solidFill>
              </a:rPr>
              <a:t>ΔΙΟΙΚΗΤΙΚΗ ΛΟΓΙΣΤΙΚΗ </a:t>
            </a:r>
            <a:endParaRPr lang="el-GR" dirty="0">
              <a:solidFill>
                <a:schemeClr val="tx2">
                  <a:lumMod val="50000"/>
                </a:schemeClr>
              </a:solidFill>
            </a:endParaRPr>
          </a:p>
          <a:p>
            <a:r>
              <a:rPr lang="el-GR" dirty="0" smtClean="0">
                <a:solidFill>
                  <a:schemeClr val="tx2">
                    <a:lumMod val="50000"/>
                  </a:schemeClr>
                </a:solidFill>
              </a:rPr>
              <a:t>Εξετάζοντας το παρελθόν και το μέλλον</a:t>
            </a:r>
            <a:endParaRPr lang="el-GR" dirty="0">
              <a:solidFill>
                <a:schemeClr val="tx2">
                  <a:lumMod val="50000"/>
                </a:schemeClr>
              </a:solidFill>
            </a:endParaRPr>
          </a:p>
        </p:txBody>
      </p:sp>
    </p:spTree>
    <p:extLst>
      <p:ext uri="{BB962C8B-B14F-4D97-AF65-F5344CB8AC3E}">
        <p14:creationId xmlns:p14="http://schemas.microsoft.com/office/powerpoint/2010/main" val="280914100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fade">
                                      <p:cBhvr>
                                        <p:cTn id="13" dur="1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70243"/>
            <a:ext cx="8229600" cy="769441"/>
          </a:xfrm>
        </p:spPr>
        <p:txBody>
          <a:bodyPr>
            <a:noAutofit/>
          </a:bodyPr>
          <a:lstStyle/>
          <a:p>
            <a:r>
              <a:rPr lang="el-GR" sz="3200" dirty="0" smtClean="0">
                <a:solidFill>
                  <a:srgbClr val="FF0000"/>
                </a:solidFill>
              </a:rPr>
              <a:t>Η έννοια του κόστους</a:t>
            </a:r>
            <a:endParaRPr lang="el-GR" sz="2400" dirty="0">
              <a:solidFill>
                <a:srgbClr val="FF0000"/>
              </a:solidFill>
            </a:endParaRPr>
          </a:p>
        </p:txBody>
      </p:sp>
      <p:sp>
        <p:nvSpPr>
          <p:cNvPr id="4" name="Rectangle 3"/>
          <p:cNvSpPr/>
          <p:nvPr/>
        </p:nvSpPr>
        <p:spPr>
          <a:xfrm>
            <a:off x="8610600" y="6297168"/>
            <a:ext cx="540000" cy="408432"/>
          </a:xfrm>
          <a:prstGeom prst="rect">
            <a:avLst/>
          </a:prstGeom>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400" b="1" dirty="0"/>
              <a:t>5</a:t>
            </a:r>
          </a:p>
        </p:txBody>
      </p:sp>
      <p:sp>
        <p:nvSpPr>
          <p:cNvPr id="6" name="Rectangle 28"/>
          <p:cNvSpPr/>
          <p:nvPr/>
        </p:nvSpPr>
        <p:spPr>
          <a:xfrm>
            <a:off x="0" y="6297168"/>
            <a:ext cx="1080000" cy="408432"/>
          </a:xfrm>
          <a:prstGeom prst="rect">
            <a:avLst/>
          </a:prstGeom>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l-GR" b="1" dirty="0" smtClean="0"/>
              <a:t>Εισαγωγή</a:t>
            </a:r>
            <a:endParaRPr lang="el-GR" b="1" dirty="0"/>
          </a:p>
        </p:txBody>
      </p:sp>
      <p:cxnSp>
        <p:nvCxnSpPr>
          <p:cNvPr id="9" name="Ευθεία γραμμή σύνδεσης 8"/>
          <p:cNvCxnSpPr/>
          <p:nvPr/>
        </p:nvCxnSpPr>
        <p:spPr>
          <a:xfrm>
            <a:off x="1154400" y="6248400"/>
            <a:ext cx="7380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612000" y="1676400"/>
            <a:ext cx="7920000" cy="3970318"/>
          </a:xfrm>
          <a:prstGeom prst="rect">
            <a:avLst/>
          </a:prstGeom>
          <a:noFill/>
        </p:spPr>
        <p:txBody>
          <a:bodyPr wrap="square" rtlCol="0">
            <a:spAutoFit/>
          </a:bodyPr>
          <a:lstStyle/>
          <a:p>
            <a:pPr>
              <a:lnSpc>
                <a:spcPct val="150000"/>
              </a:lnSpc>
              <a:spcBef>
                <a:spcPts val="600"/>
              </a:spcBef>
            </a:pPr>
            <a:r>
              <a:rPr lang="el-GR" sz="2800" dirty="0" smtClean="0">
                <a:solidFill>
                  <a:schemeClr val="tx2"/>
                </a:solidFill>
              </a:rPr>
              <a:t>Σύμφωνα με το ΕΓΛΣ  </a:t>
            </a:r>
            <a:r>
              <a:rPr lang="el-GR" sz="2800" b="1" spc="300" dirty="0" smtClean="0">
                <a:solidFill>
                  <a:schemeClr val="tx2"/>
                </a:solidFill>
              </a:rPr>
              <a:t>κόστος </a:t>
            </a:r>
            <a:r>
              <a:rPr lang="el-GR" sz="2800" dirty="0" smtClean="0">
                <a:solidFill>
                  <a:schemeClr val="tx2"/>
                </a:solidFill>
              </a:rPr>
              <a:t> είναι η διάθεση ή επένδυση αγοραστικής δύναμης για την απόκτηση υλικών ή άυλων αγαθών και υπηρεσιών, με σκοπό τη χρησιμοποίησή τους για την πραγματοποίηση εσόδων από πωλήσεις ή την κάλυψη κοινωνικών αγαθών.</a:t>
            </a:r>
            <a:endParaRPr lang="el-GR" sz="2800" dirty="0">
              <a:solidFill>
                <a:schemeClr val="tx2"/>
              </a:solidFill>
            </a:endParaRPr>
          </a:p>
        </p:txBody>
      </p:sp>
      <p:sp>
        <p:nvSpPr>
          <p:cNvPr id="10" name="TextBox 9"/>
          <p:cNvSpPr txBox="1"/>
          <p:nvPr/>
        </p:nvSpPr>
        <p:spPr>
          <a:xfrm>
            <a:off x="1049592" y="5943600"/>
            <a:ext cx="7561008" cy="646331"/>
          </a:xfrm>
          <a:prstGeom prst="rect">
            <a:avLst/>
          </a:prstGeom>
          <a:noFill/>
        </p:spPr>
        <p:txBody>
          <a:bodyPr wrap="square" rtlCol="0">
            <a:spAutoFit/>
          </a:bodyPr>
          <a:lstStyle/>
          <a:p>
            <a:r>
              <a:rPr lang="el-GR" dirty="0" smtClean="0">
                <a:solidFill>
                  <a:schemeClr val="tx2">
                    <a:lumMod val="50000"/>
                  </a:schemeClr>
                </a:solidFill>
              </a:rPr>
              <a:t>ΔΙΟΙΚΗΤΙΚΗ ΛΟΓΙΣΤΙΚΗ </a:t>
            </a:r>
            <a:endParaRPr lang="el-GR" dirty="0">
              <a:solidFill>
                <a:schemeClr val="tx2">
                  <a:lumMod val="50000"/>
                </a:schemeClr>
              </a:solidFill>
            </a:endParaRPr>
          </a:p>
          <a:p>
            <a:r>
              <a:rPr lang="el-GR" dirty="0" smtClean="0">
                <a:solidFill>
                  <a:schemeClr val="tx2">
                    <a:lumMod val="50000"/>
                  </a:schemeClr>
                </a:solidFill>
              </a:rPr>
              <a:t>Εξετάζοντας το παρελθόν και το μέλλον</a:t>
            </a:r>
            <a:endParaRPr lang="el-GR" dirty="0">
              <a:solidFill>
                <a:schemeClr val="tx2">
                  <a:lumMod val="50000"/>
                </a:schemeClr>
              </a:solidFill>
            </a:endParaRPr>
          </a:p>
        </p:txBody>
      </p:sp>
    </p:spTree>
    <p:extLst>
      <p:ext uri="{BB962C8B-B14F-4D97-AF65-F5344CB8AC3E}">
        <p14:creationId xmlns:p14="http://schemas.microsoft.com/office/powerpoint/2010/main" val="421964101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fade">
                                      <p:cBhvr>
                                        <p:cTn id="13" dur="1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70243"/>
            <a:ext cx="8229600" cy="769441"/>
          </a:xfrm>
        </p:spPr>
        <p:txBody>
          <a:bodyPr>
            <a:noAutofit/>
          </a:bodyPr>
          <a:lstStyle/>
          <a:p>
            <a:r>
              <a:rPr lang="el-GR" sz="3200" dirty="0" smtClean="0">
                <a:solidFill>
                  <a:srgbClr val="FF0000"/>
                </a:solidFill>
              </a:rPr>
              <a:t>Η έννοια του εξόδου</a:t>
            </a:r>
            <a:endParaRPr lang="el-GR" sz="2400" dirty="0">
              <a:solidFill>
                <a:srgbClr val="FF0000"/>
              </a:solidFill>
            </a:endParaRPr>
          </a:p>
        </p:txBody>
      </p:sp>
      <p:sp>
        <p:nvSpPr>
          <p:cNvPr id="4" name="Rectangle 3"/>
          <p:cNvSpPr/>
          <p:nvPr/>
        </p:nvSpPr>
        <p:spPr>
          <a:xfrm>
            <a:off x="8610600" y="6297168"/>
            <a:ext cx="540000" cy="408432"/>
          </a:xfrm>
          <a:prstGeom prst="rect">
            <a:avLst/>
          </a:prstGeom>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400" b="1" dirty="0"/>
              <a:t>6</a:t>
            </a:r>
          </a:p>
        </p:txBody>
      </p:sp>
      <p:sp>
        <p:nvSpPr>
          <p:cNvPr id="6" name="Rectangle 28"/>
          <p:cNvSpPr/>
          <p:nvPr/>
        </p:nvSpPr>
        <p:spPr>
          <a:xfrm>
            <a:off x="0" y="6297168"/>
            <a:ext cx="1080000" cy="408432"/>
          </a:xfrm>
          <a:prstGeom prst="rect">
            <a:avLst/>
          </a:prstGeom>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l-GR" b="1" dirty="0" smtClean="0"/>
              <a:t>Εισαγωγή</a:t>
            </a:r>
            <a:endParaRPr lang="el-GR" b="1" dirty="0"/>
          </a:p>
        </p:txBody>
      </p:sp>
      <p:cxnSp>
        <p:nvCxnSpPr>
          <p:cNvPr id="9" name="Ευθεία γραμμή σύνδεσης 8"/>
          <p:cNvCxnSpPr/>
          <p:nvPr/>
        </p:nvCxnSpPr>
        <p:spPr>
          <a:xfrm>
            <a:off x="1154400" y="6248400"/>
            <a:ext cx="7380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612000" y="1676400"/>
            <a:ext cx="7920000" cy="3762248"/>
          </a:xfrm>
          <a:prstGeom prst="rect">
            <a:avLst/>
          </a:prstGeom>
          <a:noFill/>
        </p:spPr>
        <p:txBody>
          <a:bodyPr wrap="square" rtlCol="0">
            <a:spAutoFit/>
          </a:bodyPr>
          <a:lstStyle/>
          <a:p>
            <a:pPr>
              <a:lnSpc>
                <a:spcPct val="120000"/>
              </a:lnSpc>
              <a:spcBef>
                <a:spcPts val="600"/>
              </a:spcBef>
            </a:pPr>
            <a:r>
              <a:rPr lang="el-GR" sz="2400" b="1" spc="300" dirty="0" smtClean="0">
                <a:solidFill>
                  <a:schemeClr val="tx2"/>
                </a:solidFill>
              </a:rPr>
              <a:t>Έξοδο </a:t>
            </a:r>
            <a:r>
              <a:rPr lang="el-GR" sz="2400" dirty="0" smtClean="0">
                <a:solidFill>
                  <a:schemeClr val="tx2"/>
                </a:solidFill>
              </a:rPr>
              <a:t>είναι το κόστος που βαρύνει τα έσοδα της χρήσης (εξαφανιζόμενο κόστος). Το κόστος εξαφανίζεται (εκπνέει) και γίνεται έξοδο (εξέρχεται):</a:t>
            </a:r>
          </a:p>
          <a:p>
            <a:pPr marL="342900" indent="-342900">
              <a:lnSpc>
                <a:spcPct val="120000"/>
              </a:lnSpc>
              <a:spcBef>
                <a:spcPts val="600"/>
              </a:spcBef>
              <a:buFont typeface="Arial" panose="020B0604020202020204" pitchFamily="34" charset="0"/>
              <a:buChar char="•"/>
            </a:pPr>
            <a:r>
              <a:rPr lang="el-GR" sz="2400" dirty="0">
                <a:solidFill>
                  <a:schemeClr val="tx2"/>
                </a:solidFill>
              </a:rPr>
              <a:t>ό</a:t>
            </a:r>
            <a:r>
              <a:rPr lang="el-GR" sz="2400" dirty="0" smtClean="0">
                <a:solidFill>
                  <a:schemeClr val="tx2"/>
                </a:solidFill>
              </a:rPr>
              <a:t>ταν πωλείται το αγαθό στο οποίο είναι ενσωματωμένο, και</a:t>
            </a:r>
          </a:p>
          <a:p>
            <a:pPr marL="342900" indent="-342900">
              <a:lnSpc>
                <a:spcPct val="120000"/>
              </a:lnSpc>
              <a:spcBef>
                <a:spcPts val="600"/>
              </a:spcBef>
              <a:buFont typeface="Arial" panose="020B0604020202020204" pitchFamily="34" charset="0"/>
              <a:buChar char="•"/>
            </a:pPr>
            <a:r>
              <a:rPr lang="el-GR" sz="2400" dirty="0">
                <a:solidFill>
                  <a:schemeClr val="tx2"/>
                </a:solidFill>
              </a:rPr>
              <a:t>ό</a:t>
            </a:r>
            <a:r>
              <a:rPr lang="el-GR" sz="2400" dirty="0" smtClean="0">
                <a:solidFill>
                  <a:schemeClr val="tx2"/>
                </a:solidFill>
              </a:rPr>
              <a:t>ταν παρασχεθούν οι υπηρεσίες εκείνες που συνδέονται άμεσα και αποκλειστικά με τη δημιουργία εσόδων για την επιχείρηση.</a:t>
            </a:r>
            <a:endParaRPr lang="el-GR" sz="2400" dirty="0">
              <a:solidFill>
                <a:schemeClr val="tx2"/>
              </a:solidFill>
            </a:endParaRPr>
          </a:p>
        </p:txBody>
      </p:sp>
      <p:sp>
        <p:nvSpPr>
          <p:cNvPr id="10" name="TextBox 9"/>
          <p:cNvSpPr txBox="1"/>
          <p:nvPr/>
        </p:nvSpPr>
        <p:spPr>
          <a:xfrm>
            <a:off x="1049592" y="5943600"/>
            <a:ext cx="7561008" cy="646331"/>
          </a:xfrm>
          <a:prstGeom prst="rect">
            <a:avLst/>
          </a:prstGeom>
          <a:noFill/>
        </p:spPr>
        <p:txBody>
          <a:bodyPr wrap="square" rtlCol="0">
            <a:spAutoFit/>
          </a:bodyPr>
          <a:lstStyle/>
          <a:p>
            <a:r>
              <a:rPr lang="el-GR" dirty="0" smtClean="0">
                <a:solidFill>
                  <a:schemeClr val="tx2">
                    <a:lumMod val="50000"/>
                  </a:schemeClr>
                </a:solidFill>
              </a:rPr>
              <a:t>ΔΙΟΙΚΗΤΙΚΗ ΛΟΓΙΣΤΙΚΗ </a:t>
            </a:r>
            <a:endParaRPr lang="el-GR" dirty="0">
              <a:solidFill>
                <a:schemeClr val="tx2">
                  <a:lumMod val="50000"/>
                </a:schemeClr>
              </a:solidFill>
            </a:endParaRPr>
          </a:p>
          <a:p>
            <a:r>
              <a:rPr lang="el-GR" dirty="0" smtClean="0">
                <a:solidFill>
                  <a:schemeClr val="tx2">
                    <a:lumMod val="50000"/>
                  </a:schemeClr>
                </a:solidFill>
              </a:rPr>
              <a:t>Εξετάζοντας το παρελθόν και το μέλλον</a:t>
            </a:r>
            <a:endParaRPr lang="el-GR" dirty="0">
              <a:solidFill>
                <a:schemeClr val="tx2">
                  <a:lumMod val="50000"/>
                </a:schemeClr>
              </a:solidFill>
            </a:endParaRPr>
          </a:p>
        </p:txBody>
      </p:sp>
    </p:spTree>
    <p:extLst>
      <p:ext uri="{BB962C8B-B14F-4D97-AF65-F5344CB8AC3E}">
        <p14:creationId xmlns:p14="http://schemas.microsoft.com/office/powerpoint/2010/main" val="410855212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fade">
                                      <p:cBhvr>
                                        <p:cTn id="13" dur="1500"/>
                                        <p:tgtEl>
                                          <p:spTgt spid="5">
                                            <p:txEl>
                                              <p:pRg st="0" end="0"/>
                                            </p:txEl>
                                          </p:spTgt>
                                        </p:tgtEl>
                                      </p:cBhvr>
                                    </p:animEffect>
                                  </p:childTnLst>
                                </p:cTn>
                              </p:par>
                            </p:childTnLst>
                          </p:cTn>
                        </p:par>
                        <p:par>
                          <p:cTn id="14" fill="hold">
                            <p:stCondLst>
                              <p:cond delay="2500"/>
                            </p:stCondLst>
                            <p:childTnLst>
                              <p:par>
                                <p:cTn id="15" presetID="10" presetClass="entr" presetSubtype="0" fill="hold" grpId="0" nodeType="after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1500"/>
                                        <p:tgtEl>
                                          <p:spTgt spid="5">
                                            <p:txEl>
                                              <p:pRg st="1" end="1"/>
                                            </p:txEl>
                                          </p:spTgt>
                                        </p:tgtEl>
                                      </p:cBhvr>
                                    </p:animEffect>
                                  </p:childTnLst>
                                </p:cTn>
                              </p:par>
                            </p:childTnLst>
                          </p:cTn>
                        </p:par>
                        <p:par>
                          <p:cTn id="18" fill="hold">
                            <p:stCondLst>
                              <p:cond delay="4000"/>
                            </p:stCondLst>
                            <p:childTnLst>
                              <p:par>
                                <p:cTn id="19" presetID="10" presetClass="entr" presetSubtype="0" fill="hold" grpId="0" nodeType="after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70243"/>
            <a:ext cx="8229600" cy="769441"/>
          </a:xfrm>
        </p:spPr>
        <p:txBody>
          <a:bodyPr>
            <a:noAutofit/>
          </a:bodyPr>
          <a:lstStyle/>
          <a:p>
            <a:r>
              <a:rPr lang="el-GR" sz="3200" dirty="0" smtClean="0">
                <a:solidFill>
                  <a:srgbClr val="FF0000"/>
                </a:solidFill>
              </a:rPr>
              <a:t>Κόστος </a:t>
            </a:r>
            <a:r>
              <a:rPr lang="en-GB" sz="3200" dirty="0" smtClean="0">
                <a:solidFill>
                  <a:srgbClr val="FF0000"/>
                </a:solidFill>
              </a:rPr>
              <a:t>vs </a:t>
            </a:r>
            <a:r>
              <a:rPr lang="el-GR" sz="3200" dirty="0" smtClean="0">
                <a:solidFill>
                  <a:srgbClr val="FF0000"/>
                </a:solidFill>
              </a:rPr>
              <a:t>έξοδο</a:t>
            </a:r>
            <a:endParaRPr lang="el-GR" sz="2400" dirty="0">
              <a:solidFill>
                <a:srgbClr val="FF0000"/>
              </a:solidFill>
            </a:endParaRPr>
          </a:p>
        </p:txBody>
      </p:sp>
      <p:sp>
        <p:nvSpPr>
          <p:cNvPr id="4" name="Rectangle 3"/>
          <p:cNvSpPr/>
          <p:nvPr/>
        </p:nvSpPr>
        <p:spPr>
          <a:xfrm>
            <a:off x="8610600" y="6297168"/>
            <a:ext cx="540000" cy="408432"/>
          </a:xfrm>
          <a:prstGeom prst="rect">
            <a:avLst/>
          </a:prstGeom>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400" b="1" dirty="0"/>
              <a:t>7</a:t>
            </a:r>
          </a:p>
        </p:txBody>
      </p:sp>
      <p:sp>
        <p:nvSpPr>
          <p:cNvPr id="6" name="Rectangle 28"/>
          <p:cNvSpPr/>
          <p:nvPr/>
        </p:nvSpPr>
        <p:spPr>
          <a:xfrm>
            <a:off x="0" y="6297168"/>
            <a:ext cx="1080000" cy="408432"/>
          </a:xfrm>
          <a:prstGeom prst="rect">
            <a:avLst/>
          </a:prstGeom>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l-GR" b="1" dirty="0" smtClean="0"/>
              <a:t>Εισαγωγή</a:t>
            </a:r>
            <a:endParaRPr lang="el-GR" b="1" dirty="0"/>
          </a:p>
        </p:txBody>
      </p:sp>
      <p:cxnSp>
        <p:nvCxnSpPr>
          <p:cNvPr id="9" name="Ευθεία γραμμή σύνδεσης 8"/>
          <p:cNvCxnSpPr/>
          <p:nvPr/>
        </p:nvCxnSpPr>
        <p:spPr>
          <a:xfrm>
            <a:off x="1154400" y="6248400"/>
            <a:ext cx="7380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612000" y="1676400"/>
            <a:ext cx="7920000" cy="3257174"/>
          </a:xfrm>
          <a:prstGeom prst="rect">
            <a:avLst/>
          </a:prstGeom>
          <a:noFill/>
        </p:spPr>
        <p:txBody>
          <a:bodyPr wrap="square" rtlCol="0">
            <a:spAutoFit/>
          </a:bodyPr>
          <a:lstStyle/>
          <a:p>
            <a:pPr>
              <a:lnSpc>
                <a:spcPct val="150000"/>
              </a:lnSpc>
              <a:spcBef>
                <a:spcPts val="600"/>
              </a:spcBef>
            </a:pPr>
            <a:r>
              <a:rPr lang="el-GR" sz="2800" dirty="0" smtClean="0">
                <a:solidFill>
                  <a:schemeClr val="tx2"/>
                </a:solidFill>
              </a:rPr>
              <a:t>Όλα τα κόστη, με ελάχιστες εξαιρέσεις, θα μετατραπούν κάποια στιγμή σε έξοδα. Το πότε θα γίνει αυτό εξαρτάται από τον χρόνο κατά τον οποίο διαπιστώνεται ότι τα κόστη συνέβαλαν στην πραγματοποίηση εσόδων.</a:t>
            </a:r>
            <a:endParaRPr lang="el-GR" sz="2800" dirty="0">
              <a:solidFill>
                <a:schemeClr val="tx2"/>
              </a:solidFill>
            </a:endParaRPr>
          </a:p>
        </p:txBody>
      </p:sp>
      <p:sp>
        <p:nvSpPr>
          <p:cNvPr id="10" name="TextBox 9"/>
          <p:cNvSpPr txBox="1"/>
          <p:nvPr/>
        </p:nvSpPr>
        <p:spPr>
          <a:xfrm>
            <a:off x="1049592" y="5943600"/>
            <a:ext cx="7561008" cy="646331"/>
          </a:xfrm>
          <a:prstGeom prst="rect">
            <a:avLst/>
          </a:prstGeom>
          <a:noFill/>
        </p:spPr>
        <p:txBody>
          <a:bodyPr wrap="square" rtlCol="0">
            <a:spAutoFit/>
          </a:bodyPr>
          <a:lstStyle/>
          <a:p>
            <a:r>
              <a:rPr lang="el-GR" dirty="0" smtClean="0">
                <a:solidFill>
                  <a:schemeClr val="tx2">
                    <a:lumMod val="50000"/>
                  </a:schemeClr>
                </a:solidFill>
              </a:rPr>
              <a:t>ΔΙΟΙΚΗΤΙΚΗ ΛΟΓΙΣΤΙΚΗ </a:t>
            </a:r>
            <a:endParaRPr lang="el-GR" dirty="0">
              <a:solidFill>
                <a:schemeClr val="tx2">
                  <a:lumMod val="50000"/>
                </a:schemeClr>
              </a:solidFill>
            </a:endParaRPr>
          </a:p>
          <a:p>
            <a:r>
              <a:rPr lang="el-GR" dirty="0" smtClean="0">
                <a:solidFill>
                  <a:schemeClr val="tx2">
                    <a:lumMod val="50000"/>
                  </a:schemeClr>
                </a:solidFill>
              </a:rPr>
              <a:t>Εξετάζοντας το παρελθόν και το μέλλον</a:t>
            </a:r>
            <a:endParaRPr lang="el-GR" dirty="0">
              <a:solidFill>
                <a:schemeClr val="tx2">
                  <a:lumMod val="50000"/>
                </a:schemeClr>
              </a:solidFill>
            </a:endParaRPr>
          </a:p>
        </p:txBody>
      </p:sp>
    </p:spTree>
    <p:extLst>
      <p:ext uri="{BB962C8B-B14F-4D97-AF65-F5344CB8AC3E}">
        <p14:creationId xmlns:p14="http://schemas.microsoft.com/office/powerpoint/2010/main" val="404471292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fade">
                                      <p:cBhvr>
                                        <p:cTn id="13" dur="1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Κυματομορφή">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3893</TotalTime>
  <Words>2476</Words>
  <Application>Microsoft Office PowerPoint</Application>
  <PresentationFormat>Προβολή στην οθόνη (4:3)</PresentationFormat>
  <Paragraphs>490</Paragraphs>
  <Slides>41</Slides>
  <Notes>41</Notes>
  <HiddenSlides>0</HiddenSlides>
  <MMClips>0</MMClips>
  <ScaleCrop>false</ScaleCrop>
  <HeadingPairs>
    <vt:vector size="4" baseType="variant">
      <vt:variant>
        <vt:lpstr>Θέμα</vt:lpstr>
      </vt:variant>
      <vt:variant>
        <vt:i4>1</vt:i4>
      </vt:variant>
      <vt:variant>
        <vt:lpstr>Τίτλοι διαφανειών</vt:lpstr>
      </vt:variant>
      <vt:variant>
        <vt:i4>41</vt:i4>
      </vt:variant>
    </vt:vector>
  </HeadingPairs>
  <TitlesOfParts>
    <vt:vector size="42" baseType="lpstr">
      <vt:lpstr>Waveform</vt:lpstr>
      <vt:lpstr>Παρουσίαση του PowerPoint</vt:lpstr>
      <vt:lpstr>Παρουσίαση του PowerPoint</vt:lpstr>
      <vt:lpstr>Εισαγωγή στη Διοικητική Λογιστική</vt:lpstr>
      <vt:lpstr>Τι είναι η κοστολόγηση</vt:lpstr>
      <vt:lpstr>Κόστος και κοστολόγηση</vt:lpstr>
      <vt:lpstr>Κόστος και κοστολόγηση (συνέχεια)</vt:lpstr>
      <vt:lpstr>Η έννοια του κόστους</vt:lpstr>
      <vt:lpstr>Η έννοια του εξόδου</vt:lpstr>
      <vt:lpstr>Κόστος vs έξοδο</vt:lpstr>
      <vt:lpstr>Κόστος vs έξοδο (συνέχεια)</vt:lpstr>
      <vt:lpstr>Φορέας κόστους  ή κοστολογικό αντικείμενο (cost object)</vt:lpstr>
      <vt:lpstr>Άμεσο κόστος (direct cost)</vt:lpstr>
      <vt:lpstr>Άμεσο κόστος (παραδείγματα)</vt:lpstr>
      <vt:lpstr>Έμμεσο κόστος (indirect cost)</vt:lpstr>
      <vt:lpstr>Έμμεσο κόστος (παραδείγματα)</vt:lpstr>
      <vt:lpstr>Συμπέρασμα</vt:lpstr>
      <vt:lpstr>Ομαδικό κόστος (joint cost)</vt:lpstr>
      <vt:lpstr>Κοινό κόστος (common cost)</vt:lpstr>
      <vt:lpstr>Σταθερό και μεταβλητό κόστος</vt:lpstr>
      <vt:lpstr>Το κόστος  στη βραχυχρόνια και μακροχρόνια περίοδο</vt:lpstr>
      <vt:lpstr>Μορφές κόστους και η συμπεριφορά τους</vt:lpstr>
      <vt:lpstr>Μορφές κόστους – Ορισμοί </vt:lpstr>
      <vt:lpstr>Μορφές κόστους – Ορισμοί (συνέχεια)</vt:lpstr>
      <vt:lpstr>Πλήρως ανταγωνιστική αγορά</vt:lpstr>
      <vt:lpstr>Άριστο επίπεδο παραγωγής</vt:lpstr>
      <vt:lpstr>Πλήρως ανταγωνιστική αγορά (συνέχεια)</vt:lpstr>
      <vt:lpstr>Βασικός κανόνας λειτουργίας μιας επιχείρησης</vt:lpstr>
      <vt:lpstr>Το νεκρό σημείο του κύκλου εργασιών (Break-even point – BEP) </vt:lpstr>
      <vt:lpstr>BEP (συνέχεια)</vt:lpstr>
      <vt:lpstr>BEP (συνέχεια)</vt:lpstr>
      <vt:lpstr>Περιθώριο συμμετοχής (contribution margin)</vt:lpstr>
      <vt:lpstr>Ένα κρίσιμο ερώτημα</vt:lpstr>
      <vt:lpstr>Οι τρεις βασικές λειτουργίες μιας επιχείρησης</vt:lpstr>
      <vt:lpstr>Παρουσίαση του PowerPoint</vt:lpstr>
      <vt:lpstr>Απορροφητική κοστολόγηση  (Absorption costing)</vt:lpstr>
      <vt:lpstr>Παρουσίαση του PowerPoint</vt:lpstr>
      <vt:lpstr>Απορροφητική κοστολόγηση</vt:lpstr>
      <vt:lpstr>Άμεσα υλικά (direct materials)</vt:lpstr>
      <vt:lpstr>Άμεση εργασία (direct labour)</vt:lpstr>
      <vt:lpstr>Γενικά βιομηχανικά έξοδα (production overheads)</vt:lpstr>
      <vt:lpstr>Παρουσίαση του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ΛΟΓΙΣΤΙΚΗ ΤΡΑΠΕΖΩΝ</dc:title>
  <dc:creator>Emmanouil Kornilakis</dc:creator>
  <cp:lastModifiedBy>Diplographia</cp:lastModifiedBy>
  <cp:revision>1074</cp:revision>
  <cp:lastPrinted>2019-02-27T11:13:25Z</cp:lastPrinted>
  <dcterms:created xsi:type="dcterms:W3CDTF">2006-08-16T00:00:00Z</dcterms:created>
  <dcterms:modified xsi:type="dcterms:W3CDTF">2019-03-13T07:19:48Z</dcterms:modified>
</cp:coreProperties>
</file>